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2.xml" ContentType="application/vnd.openxmlformats-officedocument.theme+xml"/>
  <Override PartName="/ppt/charts/chartEx1.xml" ContentType="application/vnd.ms-office.chartex+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1.xml" ContentType="application/vnd.openxmlformats-officedocument.themeOverr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258" r:id="rId2"/>
    <p:sldId id="259" r:id="rId3"/>
    <p:sldId id="340" r:id="rId4"/>
    <p:sldId id="272" r:id="rId5"/>
    <p:sldId id="257" r:id="rId6"/>
    <p:sldId id="263" r:id="rId7"/>
    <p:sldId id="312" r:id="rId8"/>
    <p:sldId id="313" r:id="rId9"/>
    <p:sldId id="334" r:id="rId10"/>
    <p:sldId id="311" r:id="rId11"/>
    <p:sldId id="314" r:id="rId12"/>
    <p:sldId id="319" r:id="rId13"/>
    <p:sldId id="273" r:id="rId14"/>
    <p:sldId id="315" r:id="rId15"/>
    <p:sldId id="316" r:id="rId16"/>
    <p:sldId id="317" r:id="rId17"/>
    <p:sldId id="318" r:id="rId18"/>
    <p:sldId id="320" r:id="rId19"/>
    <p:sldId id="321" r:id="rId20"/>
    <p:sldId id="322" r:id="rId21"/>
    <p:sldId id="323" r:id="rId22"/>
    <p:sldId id="324" r:id="rId23"/>
    <p:sldId id="325" r:id="rId24"/>
    <p:sldId id="326" r:id="rId25"/>
    <p:sldId id="327" r:id="rId26"/>
    <p:sldId id="329" r:id="rId27"/>
    <p:sldId id="330" r:id="rId28"/>
    <p:sldId id="338" r:id="rId29"/>
    <p:sldId id="332" r:id="rId30"/>
  </p:sldIdLst>
  <p:sldSz cx="9144000" cy="5143500" type="screen16x9"/>
  <p:notesSz cx="6858000" cy="9144000"/>
  <p:defaultTextStyle>
    <a:defPPr>
      <a:defRPr lang="sv-SE"/>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B820F"/>
    <a:srgbClr val="FABA00"/>
    <a:srgbClr val="A18646"/>
    <a:srgbClr val="585858"/>
    <a:srgbClr val="FFD763"/>
    <a:srgbClr val="D04200"/>
    <a:srgbClr val="FF834A"/>
    <a:srgbClr val="50823C"/>
    <a:srgbClr val="90C27C"/>
    <a:srgbClr val="CC00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25" autoAdjust="0"/>
    <p:restoredTop sz="86407" autoAdjust="0"/>
  </p:normalViewPr>
  <p:slideViewPr>
    <p:cSldViewPr snapToGrid="0">
      <p:cViewPr varScale="1">
        <p:scale>
          <a:sx n="150" d="100"/>
          <a:sy n="150" d="100"/>
        </p:scale>
        <p:origin x="396" y="126"/>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xlsx"/></Relationships>
</file>

<file path=ppt/charts/_rels/chartEx1.xml.rels><?xml version="1.0" encoding="UTF-8" standalone="yes"?>
<Relationships xmlns="http://schemas.openxmlformats.org/package/2006/relationships"><Relationship Id="rId3" Type="http://schemas.microsoft.com/office/2011/relationships/chartColorStyle" Target="colors1.xml"/><Relationship Id="rId2" Type="http://schemas.microsoft.com/office/2011/relationships/chartStyle" Target="style1.xml"/><Relationship Id="rId1" Type="http://schemas.openxmlformats.org/officeDocument/2006/relationships/oleObject" Target="file:///I:\7_VERKSAMHET\7.3%20Utredningar,%20rapporter,%20presentationer%20etc\7.2.24%20Riksbankens%20kostnadsstudie%202021\Statistik%20underlag%20&#229;r%202021\Statistik%20&#229;r%202021.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sv-SE" sz="1200"/>
              <a:t>Omsättning för korttransaktioner för åren 2018-2020 (kr)</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sv-SE"/>
        </a:p>
      </c:txPr>
    </c:title>
    <c:autoTitleDeleted val="0"/>
    <c:plotArea>
      <c:layout>
        <c:manualLayout>
          <c:layoutTarget val="inner"/>
          <c:xMode val="edge"/>
          <c:yMode val="edge"/>
          <c:x val="0.2412714560017836"/>
          <c:y val="0.23534925756176708"/>
          <c:w val="0.73479093365027559"/>
          <c:h val="0.63148135028939867"/>
        </c:manualLayout>
      </c:layout>
      <c:barChart>
        <c:barDir val="col"/>
        <c:grouping val="clustered"/>
        <c:varyColors val="0"/>
        <c:ser>
          <c:idx val="0"/>
          <c:order val="0"/>
          <c:tx>
            <c:strRef>
              <c:f>Sammanfattning!$G$1</c:f>
              <c:strCache>
                <c:ptCount val="1"/>
                <c:pt idx="0">
                  <c:v>Omsättning</c:v>
                </c:pt>
              </c:strCache>
            </c:strRef>
          </c:tx>
          <c:spPr>
            <a:solidFill>
              <a:schemeClr val="accent1"/>
            </a:solidFill>
            <a:ln>
              <a:noFill/>
            </a:ln>
            <a:effectLst/>
          </c:spPr>
          <c:invertIfNegative val="0"/>
          <c:cat>
            <c:numRef>
              <c:f>Sammanfattning!$F$2:$F$4</c:f>
              <c:numCache>
                <c:formatCode>General</c:formatCode>
                <c:ptCount val="3"/>
                <c:pt idx="0">
                  <c:v>2018</c:v>
                </c:pt>
                <c:pt idx="1">
                  <c:v>2019</c:v>
                </c:pt>
                <c:pt idx="2">
                  <c:v>2020</c:v>
                </c:pt>
              </c:numCache>
            </c:numRef>
          </c:cat>
          <c:val>
            <c:numRef>
              <c:f>Sammanfattning!$G$2:$G$4</c:f>
              <c:numCache>
                <c:formatCode>#,##0</c:formatCode>
                <c:ptCount val="3"/>
                <c:pt idx="0">
                  <c:v>3502837329.0999999</c:v>
                </c:pt>
                <c:pt idx="1">
                  <c:v>3397735928.0500011</c:v>
                </c:pt>
                <c:pt idx="2">
                  <c:v>2871144132.5500002</c:v>
                </c:pt>
              </c:numCache>
            </c:numRef>
          </c:val>
          <c:extLst>
            <c:ext xmlns:c16="http://schemas.microsoft.com/office/drawing/2014/chart" uri="{C3380CC4-5D6E-409C-BE32-E72D297353CC}">
              <c16:uniqueId val="{00000000-00CF-40A0-AAAE-0ABD94D78254}"/>
            </c:ext>
          </c:extLst>
        </c:ser>
        <c:dLbls>
          <c:showLegendKey val="0"/>
          <c:showVal val="0"/>
          <c:showCatName val="0"/>
          <c:showSerName val="0"/>
          <c:showPercent val="0"/>
          <c:showBubbleSize val="0"/>
        </c:dLbls>
        <c:gapWidth val="219"/>
        <c:overlap val="-27"/>
        <c:axId val="667567480"/>
        <c:axId val="667566168"/>
      </c:barChart>
      <c:catAx>
        <c:axId val="6675674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667566168"/>
        <c:crosses val="autoZero"/>
        <c:auto val="1"/>
        <c:lblAlgn val="ctr"/>
        <c:lblOffset val="100"/>
        <c:noMultiLvlLbl val="0"/>
      </c:catAx>
      <c:valAx>
        <c:axId val="66756616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sv-SE"/>
          </a:p>
        </c:txPr>
        <c:crossAx val="66756748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sv-SE"/>
    </a:p>
  </c:txPr>
  <c:externalData r:id="rId4">
    <c:autoUpdate val="0"/>
  </c:externalData>
</c:chartSpace>
</file>

<file path=ppt/charts/chartEx1.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Kostnadsanalys!$A$2:$A$19</cx:f>
        <cx:lvl ptCount="18">
          <cx:pt idx="0">Kontoinsättning, Försäkringskassan</cx:pt>
          <cx:pt idx="1">Kortinlösen</cx:pt>
          <cx:pt idx="2">Kontoinsättning</cx:pt>
          <cx:pt idx="3">Löner och andra ersättningar</cx:pt>
          <cx:pt idx="4">Bankgiro Inbetalning</cx:pt>
          <cx:pt idx="5">Skatteinbetalning</cx:pt>
          <cx:pt idx="6">Leverantörsbetalningar</cx:pt>
          <cx:pt idx="7">Övriga utbetalningstjänster</cx:pt>
          <cx:pt idx="8">Swish</cx:pt>
          <cx:pt idx="9">Autogiro</cx:pt>
          <cx:pt idx="10">Infrastruktur</cx:pt>
          <cx:pt idx="11">Utbetalning till utlandet</cx:pt>
          <cx:pt idx="12">Utbetalning till utlandet via Check</cx:pt>
          <cx:pt idx="13">Inbetalning från utlandet via Check</cx:pt>
          <cx:pt idx="14">Finansiell expressutbetalning</cx:pt>
          <cx:pt idx="15">Inbetalning från utlandet</cx:pt>
          <cx:pt idx="16">Direktbetalning</cx:pt>
          <cx:pt idx="17">Övriga banktjänster</cx:pt>
        </cx:lvl>
      </cx:strDim>
      <cx:numDim type="size">
        <cx:f>Kostnadsanalys!$D$2:$D$19</cx:f>
        <cx:lvl ptCount="18" formatCode="# ##0">
          <cx:pt idx="0">22951053.010000002</cx:pt>
          <cx:pt idx="1">15028067.569999974</cx:pt>
          <cx:pt idx="2">14188467.460000001</cx:pt>
          <cx:pt idx="3">10401573.129999984</cx:pt>
          <cx:pt idx="4">7421333.1699999999</cx:pt>
          <cx:pt idx="5">6675265.6200000001</cx:pt>
          <cx:pt idx="6">6534443.9800000004</cx:pt>
          <cx:pt idx="7">6416334.0899999999</cx:pt>
          <cx:pt idx="8">3491452.3999999999</cx:pt>
          <cx:pt idx="9">2434982.7500000005</cx:pt>
          <cx:pt idx="10">1745414.3499999975</cx:pt>
          <cx:pt idx="11">1737169</cx:pt>
          <cx:pt idx="12">831050</cx:pt>
          <cx:pt idx="13">295650</cx:pt>
          <cx:pt idx="14">161650</cx:pt>
          <cx:pt idx="15">130561</cx:pt>
          <cx:pt idx="16">93090.899999999994</cx:pt>
          <cx:pt idx="17">38508</cx:pt>
        </cx:lvl>
      </cx:numDim>
    </cx:data>
  </cx:chartData>
  <cx:chart>
    <cx:title pos="t" align="ctr" overlay="0">
      <cx:tx>
        <cx:rich>
          <a:bodyPr spcFirstLastPara="1" vertOverflow="ellipsis" wrap="square" lIns="0" tIns="0" rIns="0" bIns="0" anchor="ctr" anchorCtr="1"/>
          <a:lstStyle/>
          <a:p>
            <a:pPr algn="ctr">
              <a:defRPr/>
            </a:pPr>
            <a:r>
              <a:rPr lang="sv-SE" sz="1200" b="1" dirty="0"/>
              <a:t>Kostnadsfördelning, betaltjänster - 100 </a:t>
            </a:r>
            <a:r>
              <a:rPr lang="sv-SE" sz="1200" b="1" dirty="0" err="1"/>
              <a:t>msek</a:t>
            </a:r>
            <a:r>
              <a:rPr lang="sv-SE" sz="1200" b="1" dirty="0"/>
              <a:t> år 2021</a:t>
            </a:r>
          </a:p>
        </cx:rich>
      </cx:tx>
    </cx:title>
    <cx:plotArea>
      <cx:plotAreaRegion>
        <cx:series layoutId="treemap" uniqueId="{18D6FDE0-3A9C-48F7-A65A-F969E80B7A3B}">
          <cx:tx>
            <cx:txData>
              <cx:f>Kostnadsanalys!$D$1</cx:f>
              <cx:v>Kostnad</cx:v>
            </cx:txData>
          </cx:tx>
          <cx:dataLabels pos="inEnd">
            <cx:numFmt formatCode="# ##0" sourceLinked="0"/>
            <cx:visibility seriesName="0" categoryName="1" value="0"/>
            <cx:separator>, </cx:separator>
          </cx:dataLabels>
          <cx:dataId val="0"/>
          <cx:layoutPr>
            <cx:parentLabelLayout val="banner"/>
          </cx:layoutPr>
        </cx:series>
      </cx:plotAreaRegion>
    </cx:plotArea>
  </cx:chart>
  <cx:clrMapOvr bg1="lt1" tx1="dk1" bg2="lt2" tx2="dk2" accent1="accent1" accent2="accent2" accent3="accent3" accent4="accent4" accent5="accent5" accent6="accent6" hlink="hlink" folHlink="folHlink"/>
</cx: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410">
  <cs:axisTitle>
    <cs:lnRef idx="0"/>
    <cs:fillRef idx="0"/>
    <cs:effectRef idx="0"/>
    <cs:fontRef idx="minor">
      <a:schemeClr val="tx1">
        <a:lumMod val="65000"/>
        <a:lumOff val="35000"/>
      </a:schemeClr>
    </cs:fontRef>
    <cs:spPr>
      <a:solidFill>
        <a:schemeClr val="bg1">
          <a:lumMod val="65000"/>
        </a:schemeClr>
      </a:solidFill>
      <a:ln w="19050">
        <a:solidFill>
          <a:schemeClr val="bg1"/>
        </a:solidFill>
      </a:ln>
    </cs:spPr>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bg1"/>
    </cs:fontRef>
    <cs:defRPr sz="900" kern="1200"/>
    <cs:bodyPr lIns="38100" tIns="19050" rIns="38100" bIns="19050">
      <a:spAutoFit/>
    </cs:bodyPr>
  </cs:dataLabel>
  <cs:dataLabelCallout>
    <cs:lnRef idx="0"/>
    <cs:fillRef idx="0"/>
    <cs:effectRef idx="0"/>
    <cs:fontRef idx="minor">
      <a:schemeClr val="tx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ln w="19050">
        <a:solidFill>
          <a:schemeClr val="lt1"/>
        </a:solidFill>
      </a:ln>
    </cs:spPr>
  </cs:dataPoint>
  <cs:dataPoint3D>
    <cs:lnRef idx="0"/>
    <cs:fillRef idx="0">
      <cs:styleClr val="auto"/>
    </cs:fillRef>
    <cs:effectRef idx="0"/>
    <cs:fontRef idx="minor">
      <a:schemeClr val="tx1"/>
    </cs:fontRef>
    <cs:spPr>
      <a:solidFill>
        <a:schemeClr val="phClr"/>
      </a:solidFill>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defRPr sz="900"/>
  </cs:dataTable>
  <cs:downBar>
    <cs:lnRef idx="0"/>
    <cs:fillRef idx="0"/>
    <cs:effectRef idx="0"/>
    <cs:fontRef idx="minor">
      <a:schemeClr val="tx1"/>
    </cs:fontRef>
    <cs:spPr>
      <a:solidFill>
        <a:schemeClr val="dk1"/>
      </a:solidFill>
    </cs:spPr>
  </cs:downBar>
  <cs:dropLine>
    <cs:lnRef idx="0"/>
    <cs:fillRef idx="0"/>
    <cs:effectRef idx="0"/>
    <cs:fontRef idx="minor">
      <a:schemeClr val="tx1"/>
    </cs:fontRef>
  </cs:dropLine>
  <cs:errorBar>
    <cs:lnRef idx="0"/>
    <cs:fillRef idx="0"/>
    <cs:effectRef idx="0"/>
    <cs:fontRef idx="minor">
      <a:schemeClr val="tx1"/>
    </cs:fontRef>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lumOff val="10000"/>
          </a:schemeClr>
        </a:solidFill>
        <a:round/>
      </a:ln>
    </cs:spPr>
  </cs:gridlineMinor>
  <cs:hiLoLine>
    <cs:lnRef idx="0"/>
    <cs:fillRef idx="0"/>
    <cs:effectRef idx="0"/>
    <cs:fontRef idx="minor">
      <a:schemeClr val="tx1"/>
    </cs:fontRef>
  </cs:hiLoLine>
  <cs:leaderLine>
    <cs:lnRef idx="0"/>
    <cs:fillRef idx="0"/>
    <cs:effectRef idx="0"/>
    <cs:fontRef idx="minor">
      <a:schemeClr val="tx1"/>
    </cs:fontRef>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tx1"/>
    </cs:fontRef>
    <cs:spPr>
      <a:solidFill>
        <a:schemeClr val="lt1"/>
      </a:solidFill>
    </cs:spPr>
  </cs:upBar>
  <cs:valueAxis>
    <cs:lnRef idx="0"/>
    <cs:fillRef idx="0"/>
    <cs:effectRef idx="0"/>
    <cs:fontRef idx="minor">
      <a:schemeClr val="tx1">
        <a:lumMod val="65000"/>
        <a:lumOff val="35000"/>
      </a:schemeClr>
    </cs:fontRef>
    <cs:defRPr sz="900"/>
  </cs:valueAxis>
  <cs:wall>
    <cs:lnRef idx="0"/>
    <cs:fillRef idx="0"/>
    <cs:effectRef idx="0"/>
    <cs:fontRef idx="minor">
      <a:schemeClr val="tx1"/>
    </cs:fontRef>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1BC6F4B-CB3B-498D-BF9E-52DC889BBC9F}" type="doc">
      <dgm:prSet loTypeId="urn:microsoft.com/office/officeart/2005/8/layout/chevron1" loCatId="process" qsTypeId="urn:microsoft.com/office/officeart/2005/8/quickstyle/simple5" qsCatId="simple" csTypeId="urn:microsoft.com/office/officeart/2005/8/colors/accent3_1" csCatId="accent3" phldr="1"/>
      <dgm:spPr/>
      <dgm:t>
        <a:bodyPr/>
        <a:lstStyle/>
        <a:p>
          <a:endParaRPr lang="sv-SE"/>
        </a:p>
      </dgm:t>
    </dgm:pt>
    <dgm:pt modelId="{33EA758F-01F5-45F3-8104-42E37E11C3C2}">
      <dgm:prSet phldrT="[Text]" custT="1"/>
      <dgm:spPr/>
      <dgm:t>
        <a:bodyPr/>
        <a:lstStyle/>
        <a:p>
          <a:r>
            <a:rPr lang="sv-SE" sz="1000" dirty="0"/>
            <a:t>Befintliga ramavtal</a:t>
          </a:r>
          <a:br>
            <a:rPr lang="sv-SE" sz="900" dirty="0"/>
          </a:br>
          <a:r>
            <a:rPr lang="sv-SE" sz="700" dirty="0"/>
            <a:t>t.om 31 juli 2022</a:t>
          </a:r>
          <a:endParaRPr lang="sv-SE" sz="500" dirty="0"/>
        </a:p>
      </dgm:t>
    </dgm:pt>
    <dgm:pt modelId="{9264691F-9AEE-495F-B9CF-73130B4CB09D}" type="parTrans" cxnId="{63FA5054-515B-4EE6-A7D2-1C53E924FA26}">
      <dgm:prSet/>
      <dgm:spPr/>
      <dgm:t>
        <a:bodyPr/>
        <a:lstStyle/>
        <a:p>
          <a:endParaRPr lang="sv-SE"/>
        </a:p>
      </dgm:t>
    </dgm:pt>
    <dgm:pt modelId="{B4B9DFB5-F603-46E6-B492-7726CC6A161D}" type="sibTrans" cxnId="{63FA5054-515B-4EE6-A7D2-1C53E924FA26}">
      <dgm:prSet/>
      <dgm:spPr/>
      <dgm:t>
        <a:bodyPr/>
        <a:lstStyle/>
        <a:p>
          <a:endParaRPr lang="sv-SE"/>
        </a:p>
      </dgm:t>
    </dgm:pt>
    <dgm:pt modelId="{D6900C29-302C-487D-BCD8-0578B92A2CCB}">
      <dgm:prSet phldrT="[Text]" custT="1"/>
      <dgm:spPr/>
      <dgm:t>
        <a:bodyPr/>
        <a:lstStyle/>
        <a:p>
          <a:r>
            <a:rPr lang="sv-SE" sz="1000" dirty="0">
              <a:solidFill>
                <a:srgbClr val="00B050"/>
              </a:solidFill>
            </a:rPr>
            <a:t>Ramavtal 2022</a:t>
          </a:r>
        </a:p>
        <a:p>
          <a:r>
            <a:rPr lang="sv-SE" sz="700" dirty="0"/>
            <a:t>1 aug 2022 -31 juli 2026 + 2 optionsår</a:t>
          </a:r>
        </a:p>
      </dgm:t>
    </dgm:pt>
    <dgm:pt modelId="{9C505509-7F80-488A-8945-9805BB1FC1F0}" type="parTrans" cxnId="{EA5005B3-C640-44BD-A86F-F623EA52F004}">
      <dgm:prSet/>
      <dgm:spPr/>
      <dgm:t>
        <a:bodyPr/>
        <a:lstStyle/>
        <a:p>
          <a:endParaRPr lang="sv-SE"/>
        </a:p>
      </dgm:t>
    </dgm:pt>
    <dgm:pt modelId="{3AA6D984-2E33-49B4-8347-54FC9876CE57}" type="sibTrans" cxnId="{EA5005B3-C640-44BD-A86F-F623EA52F004}">
      <dgm:prSet/>
      <dgm:spPr/>
      <dgm:t>
        <a:bodyPr/>
        <a:lstStyle/>
        <a:p>
          <a:endParaRPr lang="sv-SE"/>
        </a:p>
      </dgm:t>
    </dgm:pt>
    <dgm:pt modelId="{0D873CDD-22BB-49E3-898D-F2E1CB124E93}">
      <dgm:prSet phldrT="[Text]" custT="1"/>
      <dgm:spPr/>
      <dgm:t>
        <a:bodyPr/>
        <a:lstStyle/>
        <a:p>
          <a:r>
            <a:rPr lang="sv-SE" sz="1000" dirty="0"/>
            <a:t>Befintliga avropsavtal</a:t>
          </a:r>
        </a:p>
        <a:p>
          <a:r>
            <a:rPr lang="sv-SE" sz="700" dirty="0">
              <a:solidFill>
                <a:srgbClr val="FF0000"/>
              </a:solidFill>
            </a:rPr>
            <a:t>t.om 30 apr 2023</a:t>
          </a:r>
        </a:p>
      </dgm:t>
    </dgm:pt>
    <dgm:pt modelId="{435CF770-C5F6-4803-9EAF-814AD9A59635}" type="parTrans" cxnId="{39CF9E82-FB08-4E7D-8C9B-161FF4719E55}">
      <dgm:prSet/>
      <dgm:spPr/>
      <dgm:t>
        <a:bodyPr/>
        <a:lstStyle/>
        <a:p>
          <a:endParaRPr lang="sv-SE"/>
        </a:p>
      </dgm:t>
    </dgm:pt>
    <dgm:pt modelId="{A117DB62-E5B7-4B65-B398-E57DB71A0376}" type="sibTrans" cxnId="{39CF9E82-FB08-4E7D-8C9B-161FF4719E55}">
      <dgm:prSet/>
      <dgm:spPr/>
      <dgm:t>
        <a:bodyPr/>
        <a:lstStyle/>
        <a:p>
          <a:endParaRPr lang="sv-SE"/>
        </a:p>
      </dgm:t>
    </dgm:pt>
    <dgm:pt modelId="{00B87BFB-BE6C-4856-B709-A645D2172A7E}">
      <dgm:prSet phldrT="[Text]" custT="1"/>
      <dgm:spPr/>
      <dgm:t>
        <a:bodyPr/>
        <a:lstStyle/>
        <a:p>
          <a:r>
            <a:rPr lang="sv-SE" sz="1000" dirty="0">
              <a:solidFill>
                <a:srgbClr val="00B050"/>
              </a:solidFill>
            </a:rPr>
            <a:t>Avropsavtal 2022</a:t>
          </a:r>
        </a:p>
        <a:p>
          <a:r>
            <a:rPr lang="sv-SE" sz="700" dirty="0"/>
            <a:t>från 1 aug 2022</a:t>
          </a:r>
        </a:p>
      </dgm:t>
    </dgm:pt>
    <dgm:pt modelId="{72F6EA53-75FD-4483-83BB-B4BF798717E1}" type="parTrans" cxnId="{DA8C8A58-D06D-4F48-BD2E-74E6A88C5E76}">
      <dgm:prSet/>
      <dgm:spPr/>
      <dgm:t>
        <a:bodyPr/>
        <a:lstStyle/>
        <a:p>
          <a:endParaRPr lang="sv-SE"/>
        </a:p>
      </dgm:t>
    </dgm:pt>
    <dgm:pt modelId="{E42CF3E1-C16D-4294-97B4-BD0E6244A51F}" type="sibTrans" cxnId="{DA8C8A58-D06D-4F48-BD2E-74E6A88C5E76}">
      <dgm:prSet/>
      <dgm:spPr/>
      <dgm:t>
        <a:bodyPr/>
        <a:lstStyle/>
        <a:p>
          <a:endParaRPr lang="sv-SE"/>
        </a:p>
      </dgm:t>
    </dgm:pt>
    <dgm:pt modelId="{D626CD78-9040-4622-8859-42D5CAB96CC5}" type="pres">
      <dgm:prSet presAssocID="{F1BC6F4B-CB3B-498D-BF9E-52DC889BBC9F}" presName="Name0" presStyleCnt="0">
        <dgm:presLayoutVars>
          <dgm:dir/>
          <dgm:animLvl val="lvl"/>
          <dgm:resizeHandles val="exact"/>
        </dgm:presLayoutVars>
      </dgm:prSet>
      <dgm:spPr/>
    </dgm:pt>
    <dgm:pt modelId="{9CAE319B-3FC0-4BEE-8D9D-0802F3C11CFA}" type="pres">
      <dgm:prSet presAssocID="{33EA758F-01F5-45F3-8104-42E37E11C3C2}" presName="parTxOnly" presStyleLbl="node1" presStyleIdx="0" presStyleCnt="4" custLinFactNeighborX="55949" custLinFactNeighborY="-17969">
        <dgm:presLayoutVars>
          <dgm:chMax val="0"/>
          <dgm:chPref val="0"/>
          <dgm:bulletEnabled val="1"/>
        </dgm:presLayoutVars>
      </dgm:prSet>
      <dgm:spPr/>
    </dgm:pt>
    <dgm:pt modelId="{0340677D-D917-4F93-9986-15D3BCA02947}" type="pres">
      <dgm:prSet presAssocID="{B4B9DFB5-F603-46E6-B492-7726CC6A161D}" presName="parTxOnlySpace" presStyleCnt="0"/>
      <dgm:spPr/>
    </dgm:pt>
    <dgm:pt modelId="{AD3DBE07-CC38-4113-9187-8BA200C19B92}" type="pres">
      <dgm:prSet presAssocID="{D6900C29-302C-487D-BCD8-0578B92A2CCB}" presName="parTxOnly" presStyleLbl="node1" presStyleIdx="1" presStyleCnt="4" custLinFactX="-68" custLinFactNeighborX="-100000" custLinFactNeighborY="-17969">
        <dgm:presLayoutVars>
          <dgm:chMax val="0"/>
          <dgm:chPref val="0"/>
          <dgm:bulletEnabled val="1"/>
        </dgm:presLayoutVars>
      </dgm:prSet>
      <dgm:spPr/>
    </dgm:pt>
    <dgm:pt modelId="{54042532-B30E-4974-9C00-C66287EAA8D6}" type="pres">
      <dgm:prSet presAssocID="{3AA6D984-2E33-49B4-8347-54FC9876CE57}" presName="parTxOnlySpace" presStyleCnt="0"/>
      <dgm:spPr/>
    </dgm:pt>
    <dgm:pt modelId="{439DA58A-3CE0-4B48-B393-6BF037E3E938}" type="pres">
      <dgm:prSet presAssocID="{0D873CDD-22BB-49E3-898D-F2E1CB124E93}" presName="parTxOnly" presStyleLbl="node1" presStyleIdx="2" presStyleCnt="4" custScaleX="109088" custScaleY="50417" custLinFactX="-165898" custLinFactY="564" custLinFactNeighborX="-200000" custLinFactNeighborY="100000">
        <dgm:presLayoutVars>
          <dgm:chMax val="0"/>
          <dgm:chPref val="0"/>
          <dgm:bulletEnabled val="1"/>
        </dgm:presLayoutVars>
      </dgm:prSet>
      <dgm:spPr/>
    </dgm:pt>
    <dgm:pt modelId="{A8A71E0D-8DEB-44B6-A6BB-D337B05FEF81}" type="pres">
      <dgm:prSet presAssocID="{A117DB62-E5B7-4B65-B398-E57DB71A0376}" presName="parTxOnlySpace" presStyleCnt="0"/>
      <dgm:spPr/>
    </dgm:pt>
    <dgm:pt modelId="{CE6C773D-1DFE-4F24-9B5C-28FF98D1F92A}" type="pres">
      <dgm:prSet presAssocID="{00B87BFB-BE6C-4856-B709-A645D2172A7E}" presName="parTxOnly" presStyleLbl="node1" presStyleIdx="3" presStyleCnt="4" custScaleX="104978" custScaleY="50417" custLinFactX="-178327" custLinFactY="69202" custLinFactNeighborX="-200000" custLinFactNeighborY="100000">
        <dgm:presLayoutVars>
          <dgm:chMax val="0"/>
          <dgm:chPref val="0"/>
          <dgm:bulletEnabled val="1"/>
        </dgm:presLayoutVars>
      </dgm:prSet>
      <dgm:spPr/>
    </dgm:pt>
  </dgm:ptLst>
  <dgm:cxnLst>
    <dgm:cxn modelId="{63FA5054-515B-4EE6-A7D2-1C53E924FA26}" srcId="{F1BC6F4B-CB3B-498D-BF9E-52DC889BBC9F}" destId="{33EA758F-01F5-45F3-8104-42E37E11C3C2}" srcOrd="0" destOrd="0" parTransId="{9264691F-9AEE-495F-B9CF-73130B4CB09D}" sibTransId="{B4B9DFB5-F603-46E6-B492-7726CC6A161D}"/>
    <dgm:cxn modelId="{DA8C8A58-D06D-4F48-BD2E-74E6A88C5E76}" srcId="{F1BC6F4B-CB3B-498D-BF9E-52DC889BBC9F}" destId="{00B87BFB-BE6C-4856-B709-A645D2172A7E}" srcOrd="3" destOrd="0" parTransId="{72F6EA53-75FD-4483-83BB-B4BF798717E1}" sibTransId="{E42CF3E1-C16D-4294-97B4-BD0E6244A51F}"/>
    <dgm:cxn modelId="{AA387082-D14F-4AE5-8268-F56E145FC68B}" type="presOf" srcId="{33EA758F-01F5-45F3-8104-42E37E11C3C2}" destId="{9CAE319B-3FC0-4BEE-8D9D-0802F3C11CFA}" srcOrd="0" destOrd="0" presId="urn:microsoft.com/office/officeart/2005/8/layout/chevron1"/>
    <dgm:cxn modelId="{39CF9E82-FB08-4E7D-8C9B-161FF4719E55}" srcId="{F1BC6F4B-CB3B-498D-BF9E-52DC889BBC9F}" destId="{0D873CDD-22BB-49E3-898D-F2E1CB124E93}" srcOrd="2" destOrd="0" parTransId="{435CF770-C5F6-4803-9EAF-814AD9A59635}" sibTransId="{A117DB62-E5B7-4B65-B398-E57DB71A0376}"/>
    <dgm:cxn modelId="{EA5005B3-C640-44BD-A86F-F623EA52F004}" srcId="{F1BC6F4B-CB3B-498D-BF9E-52DC889BBC9F}" destId="{D6900C29-302C-487D-BCD8-0578B92A2CCB}" srcOrd="1" destOrd="0" parTransId="{9C505509-7F80-488A-8945-9805BB1FC1F0}" sibTransId="{3AA6D984-2E33-49B4-8347-54FC9876CE57}"/>
    <dgm:cxn modelId="{D01498B8-A971-4C78-B5EA-237FB27BAE06}" type="presOf" srcId="{00B87BFB-BE6C-4856-B709-A645D2172A7E}" destId="{CE6C773D-1DFE-4F24-9B5C-28FF98D1F92A}" srcOrd="0" destOrd="0" presId="urn:microsoft.com/office/officeart/2005/8/layout/chevron1"/>
    <dgm:cxn modelId="{71B85DD9-390E-40F0-9498-A12405A1DB1B}" type="presOf" srcId="{0D873CDD-22BB-49E3-898D-F2E1CB124E93}" destId="{439DA58A-3CE0-4B48-B393-6BF037E3E938}" srcOrd="0" destOrd="0" presId="urn:microsoft.com/office/officeart/2005/8/layout/chevron1"/>
    <dgm:cxn modelId="{4BB2A4FA-67E2-4D4D-9016-BC0ED6DA6EBB}" type="presOf" srcId="{D6900C29-302C-487D-BCD8-0578B92A2CCB}" destId="{AD3DBE07-CC38-4113-9187-8BA200C19B92}" srcOrd="0" destOrd="0" presId="urn:microsoft.com/office/officeart/2005/8/layout/chevron1"/>
    <dgm:cxn modelId="{130BDBFC-BC04-48AC-974B-4685447440DC}" type="presOf" srcId="{F1BC6F4B-CB3B-498D-BF9E-52DC889BBC9F}" destId="{D626CD78-9040-4622-8859-42D5CAB96CC5}" srcOrd="0" destOrd="0" presId="urn:microsoft.com/office/officeart/2005/8/layout/chevron1"/>
    <dgm:cxn modelId="{91C4E3DE-592A-42ED-A573-E357330D23FF}" type="presParOf" srcId="{D626CD78-9040-4622-8859-42D5CAB96CC5}" destId="{9CAE319B-3FC0-4BEE-8D9D-0802F3C11CFA}" srcOrd="0" destOrd="0" presId="urn:microsoft.com/office/officeart/2005/8/layout/chevron1"/>
    <dgm:cxn modelId="{1A8E26AF-3AF2-4053-BBCD-86A361A25FF2}" type="presParOf" srcId="{D626CD78-9040-4622-8859-42D5CAB96CC5}" destId="{0340677D-D917-4F93-9986-15D3BCA02947}" srcOrd="1" destOrd="0" presId="urn:microsoft.com/office/officeart/2005/8/layout/chevron1"/>
    <dgm:cxn modelId="{6442DAE9-04BB-408E-8DB5-9AF47A963188}" type="presParOf" srcId="{D626CD78-9040-4622-8859-42D5CAB96CC5}" destId="{AD3DBE07-CC38-4113-9187-8BA200C19B92}" srcOrd="2" destOrd="0" presId="urn:microsoft.com/office/officeart/2005/8/layout/chevron1"/>
    <dgm:cxn modelId="{F47C9DF3-1FDE-4ED6-A967-11CE2F7935C2}" type="presParOf" srcId="{D626CD78-9040-4622-8859-42D5CAB96CC5}" destId="{54042532-B30E-4974-9C00-C66287EAA8D6}" srcOrd="3" destOrd="0" presId="urn:microsoft.com/office/officeart/2005/8/layout/chevron1"/>
    <dgm:cxn modelId="{C45E00FD-651F-4397-8646-8DFECF13A934}" type="presParOf" srcId="{D626CD78-9040-4622-8859-42D5CAB96CC5}" destId="{439DA58A-3CE0-4B48-B393-6BF037E3E938}" srcOrd="4" destOrd="0" presId="urn:microsoft.com/office/officeart/2005/8/layout/chevron1"/>
    <dgm:cxn modelId="{1B653138-47FE-4A87-8ED5-CD5BFC494F88}" type="presParOf" srcId="{D626CD78-9040-4622-8859-42D5CAB96CC5}" destId="{A8A71E0D-8DEB-44B6-A6BB-D337B05FEF81}" srcOrd="5" destOrd="0" presId="urn:microsoft.com/office/officeart/2005/8/layout/chevron1"/>
    <dgm:cxn modelId="{AC26A188-487A-45BC-A649-56A0E0041135}" type="presParOf" srcId="{D626CD78-9040-4622-8859-42D5CAB96CC5}" destId="{CE6C773D-1DFE-4F24-9B5C-28FF98D1F92A}" srcOrd="6"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AE319B-3FC0-4BEE-8D9D-0802F3C11CFA}">
      <dsp:nvSpPr>
        <dsp:cNvPr id="0" name=""/>
        <dsp:cNvSpPr/>
      </dsp:nvSpPr>
      <dsp:spPr>
        <a:xfrm>
          <a:off x="87468" y="778577"/>
          <a:ext cx="1539408" cy="615763"/>
        </a:xfrm>
        <a:prstGeom prst="chevron">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sv-SE" sz="1000" kern="1200" dirty="0"/>
            <a:t>Befintliga ramavtal</a:t>
          </a:r>
          <a:br>
            <a:rPr lang="sv-SE" sz="900" kern="1200" dirty="0"/>
          </a:br>
          <a:r>
            <a:rPr lang="sv-SE" sz="700" kern="1200" dirty="0"/>
            <a:t>t.om 31 juli 2022</a:t>
          </a:r>
          <a:endParaRPr lang="sv-SE" sz="500" kern="1200" dirty="0"/>
        </a:p>
      </dsp:txBody>
      <dsp:txXfrm>
        <a:off x="395350" y="778577"/>
        <a:ext cx="923645" cy="615763"/>
      </dsp:txXfrm>
    </dsp:sp>
    <dsp:sp modelId="{AD3DBE07-CC38-4113-9187-8BA200C19B92}">
      <dsp:nvSpPr>
        <dsp:cNvPr id="0" name=""/>
        <dsp:cNvSpPr/>
      </dsp:nvSpPr>
      <dsp:spPr>
        <a:xfrm>
          <a:off x="1231820" y="778577"/>
          <a:ext cx="1539408" cy="615763"/>
        </a:xfrm>
        <a:prstGeom prst="chevron">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sv-SE" sz="1000" kern="1200" dirty="0">
              <a:solidFill>
                <a:srgbClr val="00B050"/>
              </a:solidFill>
            </a:rPr>
            <a:t>Ramavtal 2022</a:t>
          </a:r>
        </a:p>
        <a:p>
          <a:pPr marL="0" lvl="0" indent="0" algn="ctr" defTabSz="444500">
            <a:lnSpc>
              <a:spcPct val="90000"/>
            </a:lnSpc>
            <a:spcBef>
              <a:spcPct val="0"/>
            </a:spcBef>
            <a:spcAft>
              <a:spcPct val="35000"/>
            </a:spcAft>
            <a:buNone/>
          </a:pPr>
          <a:r>
            <a:rPr lang="sv-SE" sz="700" kern="1200" dirty="0"/>
            <a:t>1 aug 2022 -31 juli 2026 + 2 optionsår</a:t>
          </a:r>
        </a:p>
      </dsp:txBody>
      <dsp:txXfrm>
        <a:off x="1539702" y="778577"/>
        <a:ext cx="923645" cy="615763"/>
      </dsp:txXfrm>
    </dsp:sp>
    <dsp:sp modelId="{439DA58A-3CE0-4B48-B393-6BF037E3E938}">
      <dsp:nvSpPr>
        <dsp:cNvPr id="0" name=""/>
        <dsp:cNvSpPr/>
      </dsp:nvSpPr>
      <dsp:spPr>
        <a:xfrm>
          <a:off x="0" y="1661117"/>
          <a:ext cx="1679309" cy="310449"/>
        </a:xfrm>
        <a:prstGeom prst="chevron">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sv-SE" sz="1000" kern="1200" dirty="0"/>
            <a:t>Befintliga avropsavtal</a:t>
          </a:r>
        </a:p>
        <a:p>
          <a:pPr marL="0" lvl="0" indent="0" algn="ctr" defTabSz="444500">
            <a:lnSpc>
              <a:spcPct val="90000"/>
            </a:lnSpc>
            <a:spcBef>
              <a:spcPct val="0"/>
            </a:spcBef>
            <a:spcAft>
              <a:spcPct val="35000"/>
            </a:spcAft>
            <a:buNone/>
          </a:pPr>
          <a:r>
            <a:rPr lang="sv-SE" sz="700" kern="1200" dirty="0">
              <a:solidFill>
                <a:srgbClr val="FF0000"/>
              </a:solidFill>
            </a:rPr>
            <a:t>t.om 30 apr 2023</a:t>
          </a:r>
        </a:p>
      </dsp:txBody>
      <dsp:txXfrm>
        <a:off x="155225" y="1661117"/>
        <a:ext cx="1368860" cy="310449"/>
      </dsp:txXfrm>
    </dsp:sp>
    <dsp:sp modelId="{CE6C773D-1DFE-4F24-9B5C-28FF98D1F92A}">
      <dsp:nvSpPr>
        <dsp:cNvPr id="0" name=""/>
        <dsp:cNvSpPr/>
      </dsp:nvSpPr>
      <dsp:spPr>
        <a:xfrm>
          <a:off x="1244582" y="2083762"/>
          <a:ext cx="1616040" cy="310449"/>
        </a:xfrm>
        <a:prstGeom prst="chevron">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0005" tIns="13335" rIns="13335" bIns="13335" numCol="1" spcCol="1270" anchor="ctr" anchorCtr="0">
          <a:noAutofit/>
        </a:bodyPr>
        <a:lstStyle/>
        <a:p>
          <a:pPr marL="0" lvl="0" indent="0" algn="ctr" defTabSz="444500">
            <a:lnSpc>
              <a:spcPct val="90000"/>
            </a:lnSpc>
            <a:spcBef>
              <a:spcPct val="0"/>
            </a:spcBef>
            <a:spcAft>
              <a:spcPct val="35000"/>
            </a:spcAft>
            <a:buNone/>
          </a:pPr>
          <a:r>
            <a:rPr lang="sv-SE" sz="1000" kern="1200" dirty="0">
              <a:solidFill>
                <a:srgbClr val="00B050"/>
              </a:solidFill>
            </a:rPr>
            <a:t>Avropsavtal 2022</a:t>
          </a:r>
        </a:p>
        <a:p>
          <a:pPr marL="0" lvl="0" indent="0" algn="ctr" defTabSz="444500">
            <a:lnSpc>
              <a:spcPct val="90000"/>
            </a:lnSpc>
            <a:spcBef>
              <a:spcPct val="0"/>
            </a:spcBef>
            <a:spcAft>
              <a:spcPct val="35000"/>
            </a:spcAft>
            <a:buNone/>
          </a:pPr>
          <a:r>
            <a:rPr lang="sv-SE" sz="700" kern="1200" dirty="0"/>
            <a:t>från 1 aug 2022</a:t>
          </a:r>
        </a:p>
      </dsp:txBody>
      <dsp:txXfrm>
        <a:off x="1399807" y="2083762"/>
        <a:ext cx="1305591" cy="310449"/>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FA297B1-67A1-44A0-BFDD-8FEC0E64E6E5}" type="datetimeFigureOut">
              <a:rPr lang="sv-SE" smtClean="0"/>
              <a:t>2023-04-26</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EDEAF7-F691-42D2-9873-0C9865E2DAA0}" type="slidenum">
              <a:rPr lang="sv-SE" smtClean="0"/>
              <a:t>‹#›</a:t>
            </a:fld>
            <a:endParaRPr lang="sv-SE"/>
          </a:p>
        </p:txBody>
      </p:sp>
    </p:spTree>
    <p:extLst>
      <p:ext uri="{BB962C8B-B14F-4D97-AF65-F5344CB8AC3E}">
        <p14:creationId xmlns:p14="http://schemas.microsoft.com/office/powerpoint/2010/main" val="31346408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sz="1000" dirty="0"/>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956F5C1-B4D6-4883-81A6-4B54F742A963}" type="slidenum">
              <a:rPr kumimoji="0" lang="sv-S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sv-S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745027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a:p>
        </p:txBody>
      </p:sp>
      <p:sp>
        <p:nvSpPr>
          <p:cNvPr id="4" name="Slide Number Placeholder 3"/>
          <p:cNvSpPr>
            <a:spLocks noGrp="1"/>
          </p:cNvSpPr>
          <p:nvPr>
            <p:ph type="sldNum" sz="quarter" idx="10"/>
          </p:nvPr>
        </p:nvSpPr>
        <p:spPr/>
        <p:txBody>
          <a:bodyPr/>
          <a:lstStyle/>
          <a:p>
            <a:fld id="{C956F5C1-B4D6-4883-81A6-4B54F742A963}" type="slidenum">
              <a:rPr lang="sv-SE" smtClean="0"/>
              <a:t>18</a:t>
            </a:fld>
            <a:endParaRPr lang="sv-SE"/>
          </a:p>
        </p:txBody>
      </p:sp>
    </p:spTree>
    <p:extLst>
      <p:ext uri="{BB962C8B-B14F-4D97-AF65-F5344CB8AC3E}">
        <p14:creationId xmlns:p14="http://schemas.microsoft.com/office/powerpoint/2010/main" val="21113076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dirty="0"/>
              <a:t>Myndigheten</a:t>
            </a:r>
            <a:r>
              <a:rPr lang="sv-SE" baseline="0" dirty="0"/>
              <a:t> kan t.ex. precisera när en återredovisningsfil ska vara hos myndigheten, eller specificera vilket filformat som myndigheten vill använda.</a:t>
            </a:r>
            <a:endParaRPr lang="sv-SE" dirty="0"/>
          </a:p>
          <a:p>
            <a:endParaRPr lang="sv-SE" dirty="0"/>
          </a:p>
          <a:p>
            <a:r>
              <a:rPr lang="sv-SE" dirty="0"/>
              <a:t>Offentlighetsprincipen  innebär bl.a. att alla allmänna handlingar normalt ska vara tillgängliga för  den som önskar ta del av dem. Den som lämnar avropssvar måste vara införstådd med att denna aspekt ingår som en förutsättning i samarbetet. </a:t>
            </a:r>
          </a:p>
          <a:p>
            <a:endParaRPr lang="sv-SE" dirty="0"/>
          </a:p>
        </p:txBody>
      </p:sp>
      <p:sp>
        <p:nvSpPr>
          <p:cNvPr id="4" name="Slide Number Placeholder 3"/>
          <p:cNvSpPr>
            <a:spLocks noGrp="1"/>
          </p:cNvSpPr>
          <p:nvPr>
            <p:ph type="sldNum" sz="quarter" idx="10"/>
          </p:nvPr>
        </p:nvSpPr>
        <p:spPr/>
        <p:txBody>
          <a:bodyPr/>
          <a:lstStyle/>
          <a:p>
            <a:fld id="{C956F5C1-B4D6-4883-81A6-4B54F742A963}" type="slidenum">
              <a:rPr lang="sv-SE" smtClean="0"/>
              <a:t>19</a:t>
            </a:fld>
            <a:endParaRPr lang="sv-SE"/>
          </a:p>
        </p:txBody>
      </p:sp>
    </p:spTree>
    <p:extLst>
      <p:ext uri="{BB962C8B-B14F-4D97-AF65-F5344CB8AC3E}">
        <p14:creationId xmlns:p14="http://schemas.microsoft.com/office/powerpoint/2010/main" val="19759542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a:p>
        </p:txBody>
      </p:sp>
      <p:sp>
        <p:nvSpPr>
          <p:cNvPr id="4" name="Slide Number Placeholder 3"/>
          <p:cNvSpPr>
            <a:spLocks noGrp="1"/>
          </p:cNvSpPr>
          <p:nvPr>
            <p:ph type="sldNum" sz="quarter" idx="10"/>
          </p:nvPr>
        </p:nvSpPr>
        <p:spPr/>
        <p:txBody>
          <a:bodyPr/>
          <a:lstStyle/>
          <a:p>
            <a:fld id="{C956F5C1-B4D6-4883-81A6-4B54F742A963}" type="slidenum">
              <a:rPr lang="sv-SE" smtClean="0"/>
              <a:t>20</a:t>
            </a:fld>
            <a:endParaRPr lang="sv-SE"/>
          </a:p>
        </p:txBody>
      </p:sp>
    </p:spTree>
    <p:extLst>
      <p:ext uri="{BB962C8B-B14F-4D97-AF65-F5344CB8AC3E}">
        <p14:creationId xmlns:p14="http://schemas.microsoft.com/office/powerpoint/2010/main" val="38477482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dirty="0"/>
          </a:p>
        </p:txBody>
      </p:sp>
      <p:sp>
        <p:nvSpPr>
          <p:cNvPr id="4" name="Slide Number Placeholder 3"/>
          <p:cNvSpPr>
            <a:spLocks noGrp="1"/>
          </p:cNvSpPr>
          <p:nvPr>
            <p:ph type="sldNum" sz="quarter" idx="10"/>
          </p:nvPr>
        </p:nvSpPr>
        <p:spPr/>
        <p:txBody>
          <a:bodyPr/>
          <a:lstStyle/>
          <a:p>
            <a:fld id="{C956F5C1-B4D6-4883-81A6-4B54F742A963}" type="slidenum">
              <a:rPr lang="sv-SE" smtClean="0"/>
              <a:t>21</a:t>
            </a:fld>
            <a:endParaRPr lang="sv-SE"/>
          </a:p>
        </p:txBody>
      </p:sp>
    </p:spTree>
    <p:extLst>
      <p:ext uri="{BB962C8B-B14F-4D97-AF65-F5344CB8AC3E}">
        <p14:creationId xmlns:p14="http://schemas.microsoft.com/office/powerpoint/2010/main" val="40691380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a:p>
        </p:txBody>
      </p:sp>
      <p:sp>
        <p:nvSpPr>
          <p:cNvPr id="4" name="Slide Number Placeholder 3"/>
          <p:cNvSpPr>
            <a:spLocks noGrp="1"/>
          </p:cNvSpPr>
          <p:nvPr>
            <p:ph type="sldNum" sz="quarter" idx="10"/>
          </p:nvPr>
        </p:nvSpPr>
        <p:spPr/>
        <p:txBody>
          <a:bodyPr/>
          <a:lstStyle/>
          <a:p>
            <a:fld id="{C956F5C1-B4D6-4883-81A6-4B54F742A963}" type="slidenum">
              <a:rPr lang="sv-SE" smtClean="0"/>
              <a:t>22</a:t>
            </a:fld>
            <a:endParaRPr lang="sv-SE"/>
          </a:p>
        </p:txBody>
      </p:sp>
    </p:spTree>
    <p:extLst>
      <p:ext uri="{BB962C8B-B14F-4D97-AF65-F5344CB8AC3E}">
        <p14:creationId xmlns:p14="http://schemas.microsoft.com/office/powerpoint/2010/main" val="33210282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a:p>
        </p:txBody>
      </p:sp>
      <p:sp>
        <p:nvSpPr>
          <p:cNvPr id="4" name="Slide Number Placeholder 3"/>
          <p:cNvSpPr>
            <a:spLocks noGrp="1"/>
          </p:cNvSpPr>
          <p:nvPr>
            <p:ph type="sldNum" sz="quarter" idx="10"/>
          </p:nvPr>
        </p:nvSpPr>
        <p:spPr/>
        <p:txBody>
          <a:bodyPr/>
          <a:lstStyle/>
          <a:p>
            <a:fld id="{C956F5C1-B4D6-4883-81A6-4B54F742A963}" type="slidenum">
              <a:rPr lang="sv-SE" smtClean="0"/>
              <a:t>23</a:t>
            </a:fld>
            <a:endParaRPr lang="sv-SE"/>
          </a:p>
        </p:txBody>
      </p:sp>
    </p:spTree>
    <p:extLst>
      <p:ext uri="{BB962C8B-B14F-4D97-AF65-F5344CB8AC3E}">
        <p14:creationId xmlns:p14="http://schemas.microsoft.com/office/powerpoint/2010/main" val="17818735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a:p>
        </p:txBody>
      </p:sp>
      <p:sp>
        <p:nvSpPr>
          <p:cNvPr id="4" name="Slide Number Placeholder 3"/>
          <p:cNvSpPr>
            <a:spLocks noGrp="1"/>
          </p:cNvSpPr>
          <p:nvPr>
            <p:ph type="sldNum" sz="quarter" idx="10"/>
          </p:nvPr>
        </p:nvSpPr>
        <p:spPr/>
        <p:txBody>
          <a:bodyPr/>
          <a:lstStyle/>
          <a:p>
            <a:fld id="{C956F5C1-B4D6-4883-81A6-4B54F742A963}" type="slidenum">
              <a:rPr lang="sv-SE" smtClean="0"/>
              <a:t>24</a:t>
            </a:fld>
            <a:endParaRPr lang="sv-SE"/>
          </a:p>
        </p:txBody>
      </p:sp>
    </p:spTree>
    <p:extLst>
      <p:ext uri="{BB962C8B-B14F-4D97-AF65-F5344CB8AC3E}">
        <p14:creationId xmlns:p14="http://schemas.microsoft.com/office/powerpoint/2010/main" val="39467626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a:p>
        </p:txBody>
      </p:sp>
      <p:sp>
        <p:nvSpPr>
          <p:cNvPr id="4" name="Slide Number Placeholder 3"/>
          <p:cNvSpPr>
            <a:spLocks noGrp="1"/>
          </p:cNvSpPr>
          <p:nvPr>
            <p:ph type="sldNum" sz="quarter" idx="10"/>
          </p:nvPr>
        </p:nvSpPr>
        <p:spPr/>
        <p:txBody>
          <a:bodyPr/>
          <a:lstStyle/>
          <a:p>
            <a:fld id="{C956F5C1-B4D6-4883-81A6-4B54F742A963}" type="slidenum">
              <a:rPr lang="sv-SE" smtClean="0"/>
              <a:t>25</a:t>
            </a:fld>
            <a:endParaRPr lang="sv-SE"/>
          </a:p>
        </p:txBody>
      </p:sp>
    </p:spTree>
    <p:extLst>
      <p:ext uri="{BB962C8B-B14F-4D97-AF65-F5344CB8AC3E}">
        <p14:creationId xmlns:p14="http://schemas.microsoft.com/office/powerpoint/2010/main" val="12695623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a:p>
        </p:txBody>
      </p:sp>
      <p:sp>
        <p:nvSpPr>
          <p:cNvPr id="4" name="Slide Number Placeholder 3"/>
          <p:cNvSpPr>
            <a:spLocks noGrp="1"/>
          </p:cNvSpPr>
          <p:nvPr>
            <p:ph type="sldNum" sz="quarter" idx="10"/>
          </p:nvPr>
        </p:nvSpPr>
        <p:spPr/>
        <p:txBody>
          <a:bodyPr/>
          <a:lstStyle/>
          <a:p>
            <a:fld id="{C956F5C1-B4D6-4883-81A6-4B54F742A963}" type="slidenum">
              <a:rPr lang="sv-SE" smtClean="0"/>
              <a:t>26</a:t>
            </a:fld>
            <a:endParaRPr lang="sv-SE"/>
          </a:p>
        </p:txBody>
      </p:sp>
    </p:spTree>
    <p:extLst>
      <p:ext uri="{BB962C8B-B14F-4D97-AF65-F5344CB8AC3E}">
        <p14:creationId xmlns:p14="http://schemas.microsoft.com/office/powerpoint/2010/main" val="68440868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a:p>
        </p:txBody>
      </p:sp>
      <p:sp>
        <p:nvSpPr>
          <p:cNvPr id="4" name="Slide Number Placeholder 3"/>
          <p:cNvSpPr>
            <a:spLocks noGrp="1"/>
          </p:cNvSpPr>
          <p:nvPr>
            <p:ph type="sldNum" sz="quarter" idx="10"/>
          </p:nvPr>
        </p:nvSpPr>
        <p:spPr/>
        <p:txBody>
          <a:bodyPr/>
          <a:lstStyle/>
          <a:p>
            <a:fld id="{C956F5C1-B4D6-4883-81A6-4B54F742A963}" type="slidenum">
              <a:rPr lang="sv-SE" smtClean="0"/>
              <a:t>27</a:t>
            </a:fld>
            <a:endParaRPr lang="sv-SE"/>
          </a:p>
        </p:txBody>
      </p:sp>
    </p:spTree>
    <p:extLst>
      <p:ext uri="{BB962C8B-B14F-4D97-AF65-F5344CB8AC3E}">
        <p14:creationId xmlns:p14="http://schemas.microsoft.com/office/powerpoint/2010/main" val="35295770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a:p>
        </p:txBody>
      </p:sp>
      <p:sp>
        <p:nvSpPr>
          <p:cNvPr id="4" name="Slide Number Placeholder 3"/>
          <p:cNvSpPr>
            <a:spLocks noGrp="1"/>
          </p:cNvSpPr>
          <p:nvPr>
            <p:ph type="sldNum" sz="quarter" idx="10"/>
          </p:nvPr>
        </p:nvSpPr>
        <p:spPr/>
        <p:txBody>
          <a:bodyPr/>
          <a:lstStyle/>
          <a:p>
            <a:fld id="{C956F5C1-B4D6-4883-81A6-4B54F742A963}" type="slidenum">
              <a:rPr lang="sv-SE" smtClean="0"/>
              <a:t>8</a:t>
            </a:fld>
            <a:endParaRPr lang="sv-SE"/>
          </a:p>
        </p:txBody>
      </p:sp>
    </p:spTree>
    <p:extLst>
      <p:ext uri="{BB962C8B-B14F-4D97-AF65-F5344CB8AC3E}">
        <p14:creationId xmlns:p14="http://schemas.microsoft.com/office/powerpoint/2010/main" val="359290895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a:p>
        </p:txBody>
      </p:sp>
      <p:sp>
        <p:nvSpPr>
          <p:cNvPr id="4" name="Slide Number Placeholder 3"/>
          <p:cNvSpPr>
            <a:spLocks noGrp="1"/>
          </p:cNvSpPr>
          <p:nvPr>
            <p:ph type="sldNum" sz="quarter" idx="10"/>
          </p:nvPr>
        </p:nvSpPr>
        <p:spPr/>
        <p:txBody>
          <a:bodyPr/>
          <a:lstStyle/>
          <a:p>
            <a:fld id="{C956F5C1-B4D6-4883-81A6-4B54F742A963}" type="slidenum">
              <a:rPr lang="sv-SE" smtClean="0"/>
              <a:t>28</a:t>
            </a:fld>
            <a:endParaRPr lang="sv-SE"/>
          </a:p>
        </p:txBody>
      </p:sp>
    </p:spTree>
    <p:extLst>
      <p:ext uri="{BB962C8B-B14F-4D97-AF65-F5344CB8AC3E}">
        <p14:creationId xmlns:p14="http://schemas.microsoft.com/office/powerpoint/2010/main" val="231065150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sz="1000" dirty="0"/>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956F5C1-B4D6-4883-81A6-4B54F742A963}" type="slidenum">
              <a:rPr kumimoji="0" lang="sv-S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sv-S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756488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a:p>
        </p:txBody>
      </p:sp>
      <p:sp>
        <p:nvSpPr>
          <p:cNvPr id="4" name="Slide Number Placeholder 3"/>
          <p:cNvSpPr>
            <a:spLocks noGrp="1"/>
          </p:cNvSpPr>
          <p:nvPr>
            <p:ph type="sldNum" sz="quarter" idx="10"/>
          </p:nvPr>
        </p:nvSpPr>
        <p:spPr/>
        <p:txBody>
          <a:bodyPr/>
          <a:lstStyle/>
          <a:p>
            <a:fld id="{C956F5C1-B4D6-4883-81A6-4B54F742A963}" type="slidenum">
              <a:rPr lang="sv-SE" smtClean="0"/>
              <a:t>9</a:t>
            </a:fld>
            <a:endParaRPr lang="sv-SE"/>
          </a:p>
        </p:txBody>
      </p:sp>
    </p:spTree>
    <p:extLst>
      <p:ext uri="{BB962C8B-B14F-4D97-AF65-F5344CB8AC3E}">
        <p14:creationId xmlns:p14="http://schemas.microsoft.com/office/powerpoint/2010/main" val="10545938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dirty="0"/>
          </a:p>
        </p:txBody>
      </p:sp>
      <p:sp>
        <p:nvSpPr>
          <p:cNvPr id="4" name="Slide Number Placeholder 3"/>
          <p:cNvSpPr>
            <a:spLocks noGrp="1"/>
          </p:cNvSpPr>
          <p:nvPr>
            <p:ph type="sldNum" sz="quarter" idx="10"/>
          </p:nvPr>
        </p:nvSpPr>
        <p:spPr/>
        <p:txBody>
          <a:bodyPr/>
          <a:lstStyle/>
          <a:p>
            <a:fld id="{C956F5C1-B4D6-4883-81A6-4B54F742A963}" type="slidenum">
              <a:rPr lang="sv-SE" smtClean="0"/>
              <a:t>11</a:t>
            </a:fld>
            <a:endParaRPr lang="sv-SE"/>
          </a:p>
        </p:txBody>
      </p:sp>
    </p:spTree>
    <p:extLst>
      <p:ext uri="{BB962C8B-B14F-4D97-AF65-F5344CB8AC3E}">
        <p14:creationId xmlns:p14="http://schemas.microsoft.com/office/powerpoint/2010/main" val="6096765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a:p>
        </p:txBody>
      </p:sp>
      <p:sp>
        <p:nvSpPr>
          <p:cNvPr id="4" name="Slide Number Placeholder 3"/>
          <p:cNvSpPr>
            <a:spLocks noGrp="1"/>
          </p:cNvSpPr>
          <p:nvPr>
            <p:ph type="sldNum" sz="quarter" idx="10"/>
          </p:nvPr>
        </p:nvSpPr>
        <p:spPr/>
        <p:txBody>
          <a:bodyPr/>
          <a:lstStyle/>
          <a:p>
            <a:fld id="{C956F5C1-B4D6-4883-81A6-4B54F742A963}" type="slidenum">
              <a:rPr lang="sv-SE" smtClean="0"/>
              <a:t>12</a:t>
            </a:fld>
            <a:endParaRPr lang="sv-SE"/>
          </a:p>
        </p:txBody>
      </p:sp>
    </p:spTree>
    <p:extLst>
      <p:ext uri="{BB962C8B-B14F-4D97-AF65-F5344CB8AC3E}">
        <p14:creationId xmlns:p14="http://schemas.microsoft.com/office/powerpoint/2010/main" val="6903025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a:p>
        </p:txBody>
      </p:sp>
      <p:sp>
        <p:nvSpPr>
          <p:cNvPr id="4" name="Slide Number Placeholder 3"/>
          <p:cNvSpPr>
            <a:spLocks noGrp="1"/>
          </p:cNvSpPr>
          <p:nvPr>
            <p:ph type="sldNum" sz="quarter" idx="10"/>
          </p:nvPr>
        </p:nvSpPr>
        <p:spPr/>
        <p:txBody>
          <a:bodyPr/>
          <a:lstStyle/>
          <a:p>
            <a:fld id="{C956F5C1-B4D6-4883-81A6-4B54F742A963}" type="slidenum">
              <a:rPr lang="sv-SE" smtClean="0"/>
              <a:t>14</a:t>
            </a:fld>
            <a:endParaRPr lang="sv-SE"/>
          </a:p>
        </p:txBody>
      </p:sp>
    </p:spTree>
    <p:extLst>
      <p:ext uri="{BB962C8B-B14F-4D97-AF65-F5344CB8AC3E}">
        <p14:creationId xmlns:p14="http://schemas.microsoft.com/office/powerpoint/2010/main" val="5808972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a:p>
        </p:txBody>
      </p:sp>
      <p:sp>
        <p:nvSpPr>
          <p:cNvPr id="4" name="Slide Number Placeholder 3"/>
          <p:cNvSpPr>
            <a:spLocks noGrp="1"/>
          </p:cNvSpPr>
          <p:nvPr>
            <p:ph type="sldNum" sz="quarter" idx="10"/>
          </p:nvPr>
        </p:nvSpPr>
        <p:spPr/>
        <p:txBody>
          <a:bodyPr/>
          <a:lstStyle/>
          <a:p>
            <a:fld id="{C956F5C1-B4D6-4883-81A6-4B54F742A963}" type="slidenum">
              <a:rPr lang="sv-SE" smtClean="0"/>
              <a:t>15</a:t>
            </a:fld>
            <a:endParaRPr lang="sv-SE"/>
          </a:p>
        </p:txBody>
      </p:sp>
    </p:spTree>
    <p:extLst>
      <p:ext uri="{BB962C8B-B14F-4D97-AF65-F5344CB8AC3E}">
        <p14:creationId xmlns:p14="http://schemas.microsoft.com/office/powerpoint/2010/main" val="32237401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v-SE" dirty="0"/>
          </a:p>
        </p:txBody>
      </p:sp>
      <p:sp>
        <p:nvSpPr>
          <p:cNvPr id="4" name="Slide Number Placeholder 3"/>
          <p:cNvSpPr>
            <a:spLocks noGrp="1"/>
          </p:cNvSpPr>
          <p:nvPr>
            <p:ph type="sldNum" sz="quarter" idx="10"/>
          </p:nvPr>
        </p:nvSpPr>
        <p:spPr/>
        <p:txBody>
          <a:bodyPr/>
          <a:lstStyle/>
          <a:p>
            <a:fld id="{C956F5C1-B4D6-4883-81A6-4B54F742A963}" type="slidenum">
              <a:rPr lang="sv-SE" smtClean="0"/>
              <a:t>16</a:t>
            </a:fld>
            <a:endParaRPr lang="sv-SE"/>
          </a:p>
        </p:txBody>
      </p:sp>
    </p:spTree>
    <p:extLst>
      <p:ext uri="{BB962C8B-B14F-4D97-AF65-F5344CB8AC3E}">
        <p14:creationId xmlns:p14="http://schemas.microsoft.com/office/powerpoint/2010/main" val="38729140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sz="1000" dirty="0"/>
          </a:p>
        </p:txBody>
      </p:sp>
      <p:sp>
        <p:nvSpPr>
          <p:cNvPr id="4" name="Platshållare för bild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956F5C1-B4D6-4883-81A6-4B54F742A963}" type="slidenum">
              <a:rPr kumimoji="0" lang="sv-S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sv-S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33713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7.svg"/><Relationship Id="rId4" Type="http://schemas.openxmlformats.org/officeDocument/2006/relationships/image" Target="../media/image6.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 Id="rId5" Type="http://schemas.openxmlformats.org/officeDocument/2006/relationships/image" Target="../media/image11.svg"/><Relationship Id="rId4" Type="http://schemas.openxmlformats.org/officeDocument/2006/relationships/image" Target="../media/image10.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Rubrik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6D05E2F-DC06-421C-BEB5-37040C7F42FA}"/>
              </a:ext>
            </a:extLst>
          </p:cNvPr>
          <p:cNvSpPr>
            <a:spLocks noGrp="1"/>
          </p:cNvSpPr>
          <p:nvPr>
            <p:ph type="ctrTitle"/>
          </p:nvPr>
        </p:nvSpPr>
        <p:spPr>
          <a:xfrm>
            <a:off x="950090" y="2420726"/>
            <a:ext cx="5566459" cy="1318033"/>
          </a:xfrm>
        </p:spPr>
        <p:txBody>
          <a:bodyPr anchor="b">
            <a:noAutofit/>
          </a:bodyPr>
          <a:lstStyle>
            <a:lvl1pPr algn="l">
              <a:lnSpc>
                <a:spcPts val="4596"/>
              </a:lnSpc>
              <a:defRPr sz="4296"/>
            </a:lvl1pPr>
          </a:lstStyle>
          <a:p>
            <a:r>
              <a:rPr lang="sv-SE"/>
              <a:t>Klicka här för att ändra format</a:t>
            </a:r>
            <a:endParaRPr lang="sv-SE" dirty="0"/>
          </a:p>
        </p:txBody>
      </p:sp>
      <p:sp>
        <p:nvSpPr>
          <p:cNvPr id="3" name="Underrubrik 2">
            <a:extLst>
              <a:ext uri="{FF2B5EF4-FFF2-40B4-BE49-F238E27FC236}">
                <a16:creationId xmlns:a16="http://schemas.microsoft.com/office/drawing/2014/main" id="{6F0AB51B-C867-4B79-890A-0C95DAA2FE43}"/>
              </a:ext>
            </a:extLst>
          </p:cNvPr>
          <p:cNvSpPr>
            <a:spLocks noGrp="1"/>
          </p:cNvSpPr>
          <p:nvPr>
            <p:ph type="subTitle" idx="1"/>
          </p:nvPr>
        </p:nvSpPr>
        <p:spPr>
          <a:xfrm>
            <a:off x="950090" y="3815670"/>
            <a:ext cx="5566459" cy="914035"/>
          </a:xfrm>
        </p:spPr>
        <p:txBody>
          <a:bodyPr>
            <a:noAutofit/>
          </a:bodyPr>
          <a:lstStyle>
            <a:lvl1pPr marL="0" indent="0" algn="l">
              <a:lnSpc>
                <a:spcPts val="3297"/>
              </a:lnSpc>
              <a:buNone/>
              <a:defRPr sz="2498"/>
            </a:lvl1pPr>
            <a:lvl2pPr marL="456789" indent="0" algn="ctr">
              <a:buNone/>
              <a:defRPr sz="1998"/>
            </a:lvl2pPr>
            <a:lvl3pPr marL="913577" indent="0" algn="ctr">
              <a:buNone/>
              <a:defRPr sz="1798"/>
            </a:lvl3pPr>
            <a:lvl4pPr marL="1370366" indent="0" algn="ctr">
              <a:buNone/>
              <a:defRPr sz="1599"/>
            </a:lvl4pPr>
            <a:lvl5pPr marL="1827154" indent="0" algn="ctr">
              <a:buNone/>
              <a:defRPr sz="1599"/>
            </a:lvl5pPr>
            <a:lvl6pPr marL="2283943" indent="0" algn="ctr">
              <a:buNone/>
              <a:defRPr sz="1599"/>
            </a:lvl6pPr>
            <a:lvl7pPr marL="2740731" indent="0" algn="ctr">
              <a:buNone/>
              <a:defRPr sz="1599"/>
            </a:lvl7pPr>
            <a:lvl8pPr marL="3197520" indent="0" algn="ctr">
              <a:buNone/>
              <a:defRPr sz="1599"/>
            </a:lvl8pPr>
            <a:lvl9pPr marL="3654308" indent="0" algn="ctr">
              <a:buNone/>
              <a:defRPr sz="1599"/>
            </a:lvl9pPr>
          </a:lstStyle>
          <a:p>
            <a:r>
              <a:rPr lang="sv-SE"/>
              <a:t>Klicka om du vill redigera mall för underrubrikformat</a:t>
            </a:r>
            <a:endParaRPr lang="sv-SE" dirty="0"/>
          </a:p>
        </p:txBody>
      </p:sp>
      <p:sp>
        <p:nvSpPr>
          <p:cNvPr id="5" name="Platshållare för sidfot 4">
            <a:extLst>
              <a:ext uri="{FF2B5EF4-FFF2-40B4-BE49-F238E27FC236}">
                <a16:creationId xmlns:a16="http://schemas.microsoft.com/office/drawing/2014/main" id="{61175211-5C79-421B-AD64-828B1096C8C7}"/>
              </a:ext>
            </a:extLst>
          </p:cNvPr>
          <p:cNvSpPr>
            <a:spLocks noGrp="1"/>
          </p:cNvSpPr>
          <p:nvPr>
            <p:ph type="ftr" sz="quarter" idx="11"/>
          </p:nvPr>
        </p:nvSpPr>
        <p:spPr/>
        <p:txBody>
          <a:bodyPr/>
          <a:lstStyle/>
          <a:p>
            <a:endParaRPr lang="sv-SE"/>
          </a:p>
        </p:txBody>
      </p:sp>
      <p:pic>
        <p:nvPicPr>
          <p:cNvPr id="7" name="Bild 6">
            <a:extLst>
              <a:ext uri="{FF2B5EF4-FFF2-40B4-BE49-F238E27FC236}">
                <a16:creationId xmlns:a16="http://schemas.microsoft.com/office/drawing/2014/main" id="{7B00639D-550A-42FF-A009-DBB418C6A1B5}"/>
              </a:ext>
              <a:ext uri="{C183D7F6-B498-43B3-948B-1728B52AA6E4}">
                <adec:decorative xmlns:adec="http://schemas.microsoft.com/office/drawing/2017/decorative" val="1"/>
              </a:ext>
            </a:extLst>
          </p:cNvPr>
          <p:cNvPicPr>
            <a:picLocks noChangeAspect="1"/>
          </p:cNvPicPr>
          <p:nvPr/>
        </p:nvPicPr>
        <p:blipFill rotWithShape="1">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l="21335" t="5294" r="22022" b="3236"/>
          <a:stretch/>
        </p:blipFill>
        <p:spPr>
          <a:xfrm>
            <a:off x="6890400" y="4922"/>
            <a:ext cx="2253344" cy="5143500"/>
          </a:xfrm>
          <a:prstGeom prst="rect">
            <a:avLst/>
          </a:prstGeom>
        </p:spPr>
      </p:pic>
      <p:sp>
        <p:nvSpPr>
          <p:cNvPr id="8" name="Rektangel 7">
            <a:extLst>
              <a:ext uri="{FF2B5EF4-FFF2-40B4-BE49-F238E27FC236}">
                <a16:creationId xmlns:a16="http://schemas.microsoft.com/office/drawing/2014/main" id="{F8A92275-387C-4D98-92A9-A21C96CEAE3F}"/>
              </a:ext>
              <a:ext uri="{C183D7F6-B498-43B3-948B-1728B52AA6E4}">
                <adec:decorative xmlns:adec="http://schemas.microsoft.com/office/drawing/2017/decorative" val="1"/>
              </a:ext>
            </a:extLst>
          </p:cNvPr>
          <p:cNvSpPr/>
          <p:nvPr/>
        </p:nvSpPr>
        <p:spPr>
          <a:xfrm>
            <a:off x="1" y="0"/>
            <a:ext cx="354957" cy="5143500"/>
          </a:xfrm>
          <a:prstGeom prst="rect">
            <a:avLst/>
          </a:prstGeom>
          <a:solidFill>
            <a:srgbClr val="A186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349"/>
          </a:p>
        </p:txBody>
      </p:sp>
      <p:pic>
        <p:nvPicPr>
          <p:cNvPr id="9" name="Bild 8" descr="Riksgälden, Swedish national debt office">
            <a:extLst>
              <a:ext uri="{FF2B5EF4-FFF2-40B4-BE49-F238E27FC236}">
                <a16:creationId xmlns:a16="http://schemas.microsoft.com/office/drawing/2014/main" id="{19CBBCA2-D290-48E7-9FCF-1DFFA5EE92AF}"/>
              </a:ext>
            </a:extLst>
          </p:cNvPr>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95110" y="216927"/>
            <a:ext cx="1561334" cy="262785"/>
          </a:xfrm>
          <a:prstGeom prst="rect">
            <a:avLst/>
          </a:prstGeom>
        </p:spPr>
      </p:pic>
    </p:spTree>
    <p:extLst>
      <p:ext uri="{BB962C8B-B14F-4D97-AF65-F5344CB8AC3E}">
        <p14:creationId xmlns:p14="http://schemas.microsoft.com/office/powerpoint/2010/main" val="34409210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888B315-91D0-4043-B66A-3FF2BA2465B9}"/>
              </a:ext>
            </a:extLst>
          </p:cNvPr>
          <p:cNvSpPr>
            <a:spLocks noGrp="1"/>
          </p:cNvSpPr>
          <p:nvPr>
            <p:ph type="title"/>
          </p:nvPr>
        </p:nvSpPr>
        <p:spPr/>
        <p:txBody>
          <a:bodyPr/>
          <a:lstStyle/>
          <a:p>
            <a:r>
              <a:rPr lang="sv-SE"/>
              <a:t>Klicka här för att ändra format</a:t>
            </a:r>
          </a:p>
        </p:txBody>
      </p:sp>
      <p:sp>
        <p:nvSpPr>
          <p:cNvPr id="3" name="Platshållare för datum 2">
            <a:extLst>
              <a:ext uri="{FF2B5EF4-FFF2-40B4-BE49-F238E27FC236}">
                <a16:creationId xmlns:a16="http://schemas.microsoft.com/office/drawing/2014/main" id="{A4CD9616-EAA5-424D-9190-3C272FC8A5AE}"/>
              </a:ext>
            </a:extLst>
          </p:cNvPr>
          <p:cNvSpPr>
            <a:spLocks noGrp="1"/>
          </p:cNvSpPr>
          <p:nvPr>
            <p:ph type="dt" sz="half" idx="10"/>
          </p:nvPr>
        </p:nvSpPr>
        <p:spPr/>
        <p:txBody>
          <a:bodyPr/>
          <a:lstStyle/>
          <a:p>
            <a:fld id="{226B75CC-284E-47EB-B969-76414D7B0007}" type="datetimeFigureOut">
              <a:rPr lang="sv-SE" smtClean="0"/>
              <a:t>2023-04-26</a:t>
            </a:fld>
            <a:endParaRPr lang="sv-SE"/>
          </a:p>
        </p:txBody>
      </p:sp>
      <p:sp>
        <p:nvSpPr>
          <p:cNvPr id="4" name="Platshållare för sidfot 3">
            <a:extLst>
              <a:ext uri="{FF2B5EF4-FFF2-40B4-BE49-F238E27FC236}">
                <a16:creationId xmlns:a16="http://schemas.microsoft.com/office/drawing/2014/main" id="{1D3A5C1F-7907-4944-81B4-07F49A8D70BB}"/>
              </a:ext>
            </a:extLst>
          </p:cNvPr>
          <p:cNvSpPr>
            <a:spLocks noGrp="1"/>
          </p:cNvSpPr>
          <p:nvPr>
            <p:ph type="ftr" sz="quarter" idx="11"/>
          </p:nvPr>
        </p:nvSpPr>
        <p:spPr/>
        <p:txBody>
          <a:bodyPr/>
          <a:lstStyle/>
          <a:p>
            <a:endParaRPr lang="sv-SE"/>
          </a:p>
        </p:txBody>
      </p:sp>
      <p:sp>
        <p:nvSpPr>
          <p:cNvPr id="5" name="Platshållare för bildnummer 4">
            <a:extLst>
              <a:ext uri="{FF2B5EF4-FFF2-40B4-BE49-F238E27FC236}">
                <a16:creationId xmlns:a16="http://schemas.microsoft.com/office/drawing/2014/main" id="{1E45B635-541B-47F2-B06D-FD01B410C3E1}"/>
              </a:ext>
            </a:extLst>
          </p:cNvPr>
          <p:cNvSpPr>
            <a:spLocks noGrp="1"/>
          </p:cNvSpPr>
          <p:nvPr>
            <p:ph type="sldNum" sz="quarter" idx="12"/>
          </p:nvPr>
        </p:nvSpPr>
        <p:spPr/>
        <p:txBody>
          <a:bodyPr/>
          <a:lstStyle/>
          <a:p>
            <a:fld id="{06C49952-4283-4332-9A52-6B2CF238673A}" type="slidenum">
              <a:rPr lang="sv-SE" smtClean="0"/>
              <a:t>‹#›</a:t>
            </a:fld>
            <a:endParaRPr lang="sv-SE"/>
          </a:p>
        </p:txBody>
      </p:sp>
    </p:spTree>
    <p:extLst>
      <p:ext uri="{BB962C8B-B14F-4D97-AF65-F5344CB8AC3E}">
        <p14:creationId xmlns:p14="http://schemas.microsoft.com/office/powerpoint/2010/main" val="16106287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4B961CAF-C59F-4CE3-8B0B-F60C602EAD2B}"/>
              </a:ext>
            </a:extLst>
          </p:cNvPr>
          <p:cNvSpPr>
            <a:spLocks noGrp="1"/>
          </p:cNvSpPr>
          <p:nvPr>
            <p:ph type="dt" sz="half" idx="10"/>
          </p:nvPr>
        </p:nvSpPr>
        <p:spPr/>
        <p:txBody>
          <a:bodyPr/>
          <a:lstStyle/>
          <a:p>
            <a:fld id="{226B75CC-284E-47EB-B969-76414D7B0007}" type="datetimeFigureOut">
              <a:rPr lang="sv-SE" smtClean="0"/>
              <a:t>2023-04-26</a:t>
            </a:fld>
            <a:endParaRPr lang="sv-SE"/>
          </a:p>
        </p:txBody>
      </p:sp>
      <p:sp>
        <p:nvSpPr>
          <p:cNvPr id="3" name="Platshållare för sidfot 2">
            <a:extLst>
              <a:ext uri="{FF2B5EF4-FFF2-40B4-BE49-F238E27FC236}">
                <a16:creationId xmlns:a16="http://schemas.microsoft.com/office/drawing/2014/main" id="{E600EA07-DF0F-44C8-9234-C5E2A54077C1}"/>
              </a:ext>
            </a:extLst>
          </p:cNvPr>
          <p:cNvSpPr>
            <a:spLocks noGrp="1"/>
          </p:cNvSpPr>
          <p:nvPr>
            <p:ph type="ftr" sz="quarter" idx="11"/>
          </p:nvPr>
        </p:nvSpPr>
        <p:spPr/>
        <p:txBody>
          <a:bodyPr/>
          <a:lstStyle/>
          <a:p>
            <a:endParaRPr lang="sv-SE"/>
          </a:p>
        </p:txBody>
      </p:sp>
      <p:sp>
        <p:nvSpPr>
          <p:cNvPr id="4" name="Platshållare för bildnummer 3">
            <a:extLst>
              <a:ext uri="{FF2B5EF4-FFF2-40B4-BE49-F238E27FC236}">
                <a16:creationId xmlns:a16="http://schemas.microsoft.com/office/drawing/2014/main" id="{570DBD83-0278-4446-A478-A14AE81C7949}"/>
              </a:ext>
            </a:extLst>
          </p:cNvPr>
          <p:cNvSpPr>
            <a:spLocks noGrp="1"/>
          </p:cNvSpPr>
          <p:nvPr>
            <p:ph type="sldNum" sz="quarter" idx="12"/>
          </p:nvPr>
        </p:nvSpPr>
        <p:spPr/>
        <p:txBody>
          <a:bodyPr/>
          <a:lstStyle/>
          <a:p>
            <a:fld id="{06C49952-4283-4332-9A52-6B2CF238673A}" type="slidenum">
              <a:rPr lang="sv-SE" smtClean="0"/>
              <a:t>‹#›</a:t>
            </a:fld>
            <a:endParaRPr lang="sv-SE"/>
          </a:p>
        </p:txBody>
      </p:sp>
    </p:spTree>
    <p:extLst>
      <p:ext uri="{BB962C8B-B14F-4D97-AF65-F5344CB8AC3E}">
        <p14:creationId xmlns:p14="http://schemas.microsoft.com/office/powerpoint/2010/main" val="15733306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abeller &amp; diagram - ett objek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F14D07C-AAB1-4DFF-BC9C-D5251A0D6548}"/>
              </a:ext>
            </a:extLst>
          </p:cNvPr>
          <p:cNvSpPr>
            <a:spLocks noGrp="1"/>
          </p:cNvSpPr>
          <p:nvPr>
            <p:ph type="title"/>
          </p:nvPr>
        </p:nvSpPr>
        <p:spPr>
          <a:xfrm>
            <a:off x="945020" y="664640"/>
            <a:ext cx="7886700" cy="362922"/>
          </a:xfrm>
        </p:spPr>
        <p:txBody>
          <a:bodyPr/>
          <a:lstStyle/>
          <a:p>
            <a:r>
              <a:rPr lang="sv-SE"/>
              <a:t>Klicka här för att ändra format</a:t>
            </a:r>
            <a:endParaRPr lang="sv-SE" dirty="0"/>
          </a:p>
        </p:txBody>
      </p:sp>
      <p:sp>
        <p:nvSpPr>
          <p:cNvPr id="3" name="Platshållare för innehåll 2">
            <a:extLst>
              <a:ext uri="{FF2B5EF4-FFF2-40B4-BE49-F238E27FC236}">
                <a16:creationId xmlns:a16="http://schemas.microsoft.com/office/drawing/2014/main" id="{FE3FE16F-8471-4791-9EA2-FAC0808F8FC2}"/>
              </a:ext>
            </a:extLst>
          </p:cNvPr>
          <p:cNvSpPr>
            <a:spLocks noGrp="1"/>
          </p:cNvSpPr>
          <p:nvPr>
            <p:ph idx="1"/>
          </p:nvPr>
        </p:nvSpPr>
        <p:spPr>
          <a:xfrm>
            <a:off x="942339" y="1258891"/>
            <a:ext cx="7886700" cy="2788316"/>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10" name="Platshållare för text 9">
            <a:extLst>
              <a:ext uri="{FF2B5EF4-FFF2-40B4-BE49-F238E27FC236}">
                <a16:creationId xmlns:a16="http://schemas.microsoft.com/office/drawing/2014/main" id="{429CD681-BF04-4213-AEFD-CC83D22E47D1}"/>
              </a:ext>
            </a:extLst>
          </p:cNvPr>
          <p:cNvSpPr>
            <a:spLocks noGrp="1"/>
          </p:cNvSpPr>
          <p:nvPr>
            <p:ph type="body" sz="quarter" idx="13"/>
          </p:nvPr>
        </p:nvSpPr>
        <p:spPr>
          <a:xfrm>
            <a:off x="944563" y="4123682"/>
            <a:ext cx="7886700" cy="639171"/>
          </a:xfrm>
        </p:spPr>
        <p:txBody>
          <a:bodyPr/>
          <a:lstStyle>
            <a:lvl1pPr marL="0" indent="0">
              <a:lnSpc>
                <a:spcPct val="100000"/>
              </a:lnSpc>
              <a:spcBef>
                <a:spcPts val="0"/>
              </a:spcBef>
              <a:buNone/>
              <a:defRPr sz="1399"/>
            </a:lvl1pPr>
          </a:lstStyle>
          <a:p>
            <a:pPr lvl="0"/>
            <a:r>
              <a:rPr lang="sv-SE"/>
              <a:t>Redigera format för bakgrundstext</a:t>
            </a:r>
          </a:p>
        </p:txBody>
      </p:sp>
      <p:sp>
        <p:nvSpPr>
          <p:cNvPr id="4" name="Platshållare för datum 3">
            <a:extLst>
              <a:ext uri="{FF2B5EF4-FFF2-40B4-BE49-F238E27FC236}">
                <a16:creationId xmlns:a16="http://schemas.microsoft.com/office/drawing/2014/main" id="{39565CE7-4FB8-4BF1-8BA2-23783619F3BF}"/>
              </a:ext>
            </a:extLst>
          </p:cNvPr>
          <p:cNvSpPr>
            <a:spLocks noGrp="1"/>
          </p:cNvSpPr>
          <p:nvPr>
            <p:ph type="dt" sz="half" idx="10"/>
          </p:nvPr>
        </p:nvSpPr>
        <p:spPr/>
        <p:txBody>
          <a:bodyPr/>
          <a:lstStyle/>
          <a:p>
            <a:fld id="{226B75CC-284E-47EB-B969-76414D7B0007}" type="datetimeFigureOut">
              <a:rPr lang="sv-SE" smtClean="0"/>
              <a:t>2023-04-26</a:t>
            </a:fld>
            <a:endParaRPr lang="sv-SE"/>
          </a:p>
        </p:txBody>
      </p:sp>
      <p:sp>
        <p:nvSpPr>
          <p:cNvPr id="5" name="Platshållare för sidfot 4">
            <a:extLst>
              <a:ext uri="{FF2B5EF4-FFF2-40B4-BE49-F238E27FC236}">
                <a16:creationId xmlns:a16="http://schemas.microsoft.com/office/drawing/2014/main" id="{3774CECB-E0B8-4E54-9447-7EEAA2520E91}"/>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A918E20D-69B1-454E-B0DA-CA96D89BDCCD}"/>
              </a:ext>
            </a:extLst>
          </p:cNvPr>
          <p:cNvSpPr>
            <a:spLocks noGrp="1"/>
          </p:cNvSpPr>
          <p:nvPr>
            <p:ph type="sldNum" sz="quarter" idx="12"/>
          </p:nvPr>
        </p:nvSpPr>
        <p:spPr/>
        <p:txBody>
          <a:bodyPr/>
          <a:lstStyle/>
          <a:p>
            <a:fld id="{06C49952-4283-4332-9A52-6B2CF238673A}" type="slidenum">
              <a:rPr lang="sv-SE" smtClean="0"/>
              <a:t>‹#›</a:t>
            </a:fld>
            <a:endParaRPr lang="sv-SE"/>
          </a:p>
        </p:txBody>
      </p:sp>
    </p:spTree>
    <p:extLst>
      <p:ext uri="{BB962C8B-B14F-4D97-AF65-F5344CB8AC3E}">
        <p14:creationId xmlns:p14="http://schemas.microsoft.com/office/powerpoint/2010/main" val="4745474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abeller &amp; diagram - två objek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780566B-5A8D-4B04-837B-A77CF6F2E151}"/>
              </a:ext>
            </a:extLst>
          </p:cNvPr>
          <p:cNvSpPr>
            <a:spLocks noGrp="1"/>
          </p:cNvSpPr>
          <p:nvPr>
            <p:ph type="title"/>
          </p:nvPr>
        </p:nvSpPr>
        <p:spPr/>
        <p:txBody>
          <a:bodyPr/>
          <a:lstStyle/>
          <a:p>
            <a:r>
              <a:rPr lang="sv-SE"/>
              <a:t>Klicka här för att ändra format</a:t>
            </a:r>
            <a:endParaRPr lang="sv-SE" dirty="0"/>
          </a:p>
        </p:txBody>
      </p:sp>
      <p:sp>
        <p:nvSpPr>
          <p:cNvPr id="3" name="Platshållare för innehåll 2">
            <a:extLst>
              <a:ext uri="{FF2B5EF4-FFF2-40B4-BE49-F238E27FC236}">
                <a16:creationId xmlns:a16="http://schemas.microsoft.com/office/drawing/2014/main" id="{7473C7A2-FDAC-428E-95C8-62654ACAF966}"/>
              </a:ext>
            </a:extLst>
          </p:cNvPr>
          <p:cNvSpPr>
            <a:spLocks noGrp="1"/>
          </p:cNvSpPr>
          <p:nvPr>
            <p:ph sz="half" idx="1"/>
          </p:nvPr>
        </p:nvSpPr>
        <p:spPr>
          <a:xfrm>
            <a:off x="942339" y="1258891"/>
            <a:ext cx="3877189" cy="2788316"/>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innehåll 3">
            <a:extLst>
              <a:ext uri="{FF2B5EF4-FFF2-40B4-BE49-F238E27FC236}">
                <a16:creationId xmlns:a16="http://schemas.microsoft.com/office/drawing/2014/main" id="{AF7EAFED-7CD1-478A-B5C5-D286FB2DA92F}"/>
              </a:ext>
            </a:extLst>
          </p:cNvPr>
          <p:cNvSpPr>
            <a:spLocks noGrp="1"/>
          </p:cNvSpPr>
          <p:nvPr>
            <p:ph sz="half" idx="2"/>
          </p:nvPr>
        </p:nvSpPr>
        <p:spPr>
          <a:xfrm>
            <a:off x="4945520" y="1258891"/>
            <a:ext cx="3886200" cy="2788316"/>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8" name="Platshållare för text 9">
            <a:extLst>
              <a:ext uri="{FF2B5EF4-FFF2-40B4-BE49-F238E27FC236}">
                <a16:creationId xmlns:a16="http://schemas.microsoft.com/office/drawing/2014/main" id="{4D120A12-AA1A-425B-A308-324D5CFF5735}"/>
              </a:ext>
            </a:extLst>
          </p:cNvPr>
          <p:cNvSpPr>
            <a:spLocks noGrp="1"/>
          </p:cNvSpPr>
          <p:nvPr>
            <p:ph type="body" sz="quarter" idx="13"/>
          </p:nvPr>
        </p:nvSpPr>
        <p:spPr>
          <a:xfrm>
            <a:off x="944563" y="4123682"/>
            <a:ext cx="7886700" cy="639171"/>
          </a:xfrm>
        </p:spPr>
        <p:txBody>
          <a:bodyPr/>
          <a:lstStyle>
            <a:lvl1pPr marL="0" indent="0">
              <a:lnSpc>
                <a:spcPct val="100000"/>
              </a:lnSpc>
              <a:spcBef>
                <a:spcPts val="0"/>
              </a:spcBef>
              <a:buNone/>
              <a:defRPr sz="1399"/>
            </a:lvl1pPr>
          </a:lstStyle>
          <a:p>
            <a:pPr lvl="0"/>
            <a:r>
              <a:rPr lang="sv-SE"/>
              <a:t>Redigera format för bakgrundstext</a:t>
            </a:r>
          </a:p>
        </p:txBody>
      </p:sp>
      <p:sp>
        <p:nvSpPr>
          <p:cNvPr id="5" name="Platshållare för datum 4">
            <a:extLst>
              <a:ext uri="{FF2B5EF4-FFF2-40B4-BE49-F238E27FC236}">
                <a16:creationId xmlns:a16="http://schemas.microsoft.com/office/drawing/2014/main" id="{4A67ACB6-FD82-4EAC-8C05-3A6A3208071A}"/>
              </a:ext>
            </a:extLst>
          </p:cNvPr>
          <p:cNvSpPr>
            <a:spLocks noGrp="1"/>
          </p:cNvSpPr>
          <p:nvPr>
            <p:ph type="dt" sz="half" idx="10"/>
          </p:nvPr>
        </p:nvSpPr>
        <p:spPr/>
        <p:txBody>
          <a:bodyPr/>
          <a:lstStyle/>
          <a:p>
            <a:fld id="{226B75CC-284E-47EB-B969-76414D7B0007}" type="datetimeFigureOut">
              <a:rPr lang="sv-SE" smtClean="0"/>
              <a:t>2023-04-26</a:t>
            </a:fld>
            <a:endParaRPr lang="sv-SE"/>
          </a:p>
        </p:txBody>
      </p:sp>
      <p:sp>
        <p:nvSpPr>
          <p:cNvPr id="6" name="Platshållare för sidfot 5">
            <a:extLst>
              <a:ext uri="{FF2B5EF4-FFF2-40B4-BE49-F238E27FC236}">
                <a16:creationId xmlns:a16="http://schemas.microsoft.com/office/drawing/2014/main" id="{8427DDD6-8388-417A-9FDE-0CD1AB0CB627}"/>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5FE12BA0-B4CF-494C-B963-E27065797C51}"/>
              </a:ext>
            </a:extLst>
          </p:cNvPr>
          <p:cNvSpPr>
            <a:spLocks noGrp="1"/>
          </p:cNvSpPr>
          <p:nvPr>
            <p:ph type="sldNum" sz="quarter" idx="12"/>
          </p:nvPr>
        </p:nvSpPr>
        <p:spPr/>
        <p:txBody>
          <a:bodyPr/>
          <a:lstStyle/>
          <a:p>
            <a:fld id="{06C49952-4283-4332-9A52-6B2CF238673A}" type="slidenum">
              <a:rPr lang="sv-SE" smtClean="0"/>
              <a:t>‹#›</a:t>
            </a:fld>
            <a:endParaRPr lang="sv-SE"/>
          </a:p>
        </p:txBody>
      </p:sp>
    </p:spTree>
    <p:extLst>
      <p:ext uri="{BB962C8B-B14F-4D97-AF65-F5344CB8AC3E}">
        <p14:creationId xmlns:p14="http://schemas.microsoft.com/office/powerpoint/2010/main" val="27119546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abeller &amp; diagram - fyra objek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780566B-5A8D-4B04-837B-A77CF6F2E151}"/>
              </a:ext>
            </a:extLst>
          </p:cNvPr>
          <p:cNvSpPr>
            <a:spLocks noGrp="1"/>
          </p:cNvSpPr>
          <p:nvPr>
            <p:ph type="title"/>
          </p:nvPr>
        </p:nvSpPr>
        <p:spPr/>
        <p:txBody>
          <a:bodyPr/>
          <a:lstStyle/>
          <a:p>
            <a:r>
              <a:rPr lang="sv-SE"/>
              <a:t>Klicka här för att ändra format</a:t>
            </a:r>
            <a:endParaRPr lang="sv-SE" dirty="0"/>
          </a:p>
        </p:txBody>
      </p:sp>
      <p:sp>
        <p:nvSpPr>
          <p:cNvPr id="3" name="Platshållare för innehåll 2">
            <a:extLst>
              <a:ext uri="{FF2B5EF4-FFF2-40B4-BE49-F238E27FC236}">
                <a16:creationId xmlns:a16="http://schemas.microsoft.com/office/drawing/2014/main" id="{7473C7A2-FDAC-428E-95C8-62654ACAF966}"/>
              </a:ext>
            </a:extLst>
          </p:cNvPr>
          <p:cNvSpPr>
            <a:spLocks noGrp="1"/>
          </p:cNvSpPr>
          <p:nvPr>
            <p:ph sz="half" idx="1"/>
          </p:nvPr>
        </p:nvSpPr>
        <p:spPr>
          <a:xfrm>
            <a:off x="942339" y="1258891"/>
            <a:ext cx="3877189" cy="1646871"/>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innehåll 3">
            <a:extLst>
              <a:ext uri="{FF2B5EF4-FFF2-40B4-BE49-F238E27FC236}">
                <a16:creationId xmlns:a16="http://schemas.microsoft.com/office/drawing/2014/main" id="{AF7EAFED-7CD1-478A-B5C5-D286FB2DA92F}"/>
              </a:ext>
            </a:extLst>
          </p:cNvPr>
          <p:cNvSpPr>
            <a:spLocks noGrp="1"/>
          </p:cNvSpPr>
          <p:nvPr>
            <p:ph sz="half" idx="2"/>
          </p:nvPr>
        </p:nvSpPr>
        <p:spPr>
          <a:xfrm>
            <a:off x="4945520" y="1258891"/>
            <a:ext cx="3886200" cy="1646871"/>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9" name="Platshållare för innehåll 2">
            <a:extLst>
              <a:ext uri="{FF2B5EF4-FFF2-40B4-BE49-F238E27FC236}">
                <a16:creationId xmlns:a16="http://schemas.microsoft.com/office/drawing/2014/main" id="{2A5816FD-1039-46CF-8B97-FB37217667F2}"/>
              </a:ext>
            </a:extLst>
          </p:cNvPr>
          <p:cNvSpPr>
            <a:spLocks noGrp="1"/>
          </p:cNvSpPr>
          <p:nvPr>
            <p:ph sz="half" idx="13"/>
          </p:nvPr>
        </p:nvSpPr>
        <p:spPr>
          <a:xfrm>
            <a:off x="942339" y="3010802"/>
            <a:ext cx="3877189" cy="1646871"/>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10" name="Platshållare för innehåll 3">
            <a:extLst>
              <a:ext uri="{FF2B5EF4-FFF2-40B4-BE49-F238E27FC236}">
                <a16:creationId xmlns:a16="http://schemas.microsoft.com/office/drawing/2014/main" id="{2672A825-735B-4A96-AAC7-A61EA6EBE8FE}"/>
              </a:ext>
            </a:extLst>
          </p:cNvPr>
          <p:cNvSpPr>
            <a:spLocks noGrp="1"/>
          </p:cNvSpPr>
          <p:nvPr>
            <p:ph sz="half" idx="14"/>
          </p:nvPr>
        </p:nvSpPr>
        <p:spPr>
          <a:xfrm>
            <a:off x="4945520" y="3010802"/>
            <a:ext cx="3886200" cy="1646871"/>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datum 4">
            <a:extLst>
              <a:ext uri="{FF2B5EF4-FFF2-40B4-BE49-F238E27FC236}">
                <a16:creationId xmlns:a16="http://schemas.microsoft.com/office/drawing/2014/main" id="{4A67ACB6-FD82-4EAC-8C05-3A6A3208071A}"/>
              </a:ext>
            </a:extLst>
          </p:cNvPr>
          <p:cNvSpPr>
            <a:spLocks noGrp="1"/>
          </p:cNvSpPr>
          <p:nvPr>
            <p:ph type="dt" sz="half" idx="10"/>
          </p:nvPr>
        </p:nvSpPr>
        <p:spPr/>
        <p:txBody>
          <a:bodyPr/>
          <a:lstStyle/>
          <a:p>
            <a:fld id="{226B75CC-284E-47EB-B969-76414D7B0007}" type="datetimeFigureOut">
              <a:rPr lang="sv-SE" smtClean="0"/>
              <a:t>2023-04-26</a:t>
            </a:fld>
            <a:endParaRPr lang="sv-SE"/>
          </a:p>
        </p:txBody>
      </p:sp>
      <p:sp>
        <p:nvSpPr>
          <p:cNvPr id="6" name="Platshållare för sidfot 5">
            <a:extLst>
              <a:ext uri="{FF2B5EF4-FFF2-40B4-BE49-F238E27FC236}">
                <a16:creationId xmlns:a16="http://schemas.microsoft.com/office/drawing/2014/main" id="{8427DDD6-8388-417A-9FDE-0CD1AB0CB627}"/>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5FE12BA0-B4CF-494C-B963-E27065797C51}"/>
              </a:ext>
            </a:extLst>
          </p:cNvPr>
          <p:cNvSpPr>
            <a:spLocks noGrp="1"/>
          </p:cNvSpPr>
          <p:nvPr>
            <p:ph type="sldNum" sz="quarter" idx="12"/>
          </p:nvPr>
        </p:nvSpPr>
        <p:spPr/>
        <p:txBody>
          <a:bodyPr/>
          <a:lstStyle/>
          <a:p>
            <a:fld id="{06C49952-4283-4332-9A52-6B2CF238673A}" type="slidenum">
              <a:rPr lang="sv-SE" smtClean="0"/>
              <a:t>‹#›</a:t>
            </a:fld>
            <a:endParaRPr lang="sv-SE"/>
          </a:p>
        </p:txBody>
      </p:sp>
    </p:spTree>
    <p:extLst>
      <p:ext uri="{BB962C8B-B14F-4D97-AF65-F5344CB8AC3E}">
        <p14:creationId xmlns:p14="http://schemas.microsoft.com/office/powerpoint/2010/main" val="15335686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Bild">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4B961CAF-C59F-4CE3-8B0B-F60C602EAD2B}"/>
              </a:ext>
            </a:extLst>
          </p:cNvPr>
          <p:cNvSpPr>
            <a:spLocks noGrp="1"/>
          </p:cNvSpPr>
          <p:nvPr>
            <p:ph type="dt" sz="half" idx="10"/>
          </p:nvPr>
        </p:nvSpPr>
        <p:spPr/>
        <p:txBody>
          <a:bodyPr/>
          <a:lstStyle>
            <a:lvl1pPr>
              <a:defRPr>
                <a:solidFill>
                  <a:schemeClr val="tx1"/>
                </a:solidFill>
              </a:defRPr>
            </a:lvl1pPr>
          </a:lstStyle>
          <a:p>
            <a:fld id="{226B75CC-284E-47EB-B969-76414D7B0007}" type="datetimeFigureOut">
              <a:rPr lang="sv-SE" smtClean="0"/>
              <a:pPr/>
              <a:t>2023-04-26</a:t>
            </a:fld>
            <a:endParaRPr lang="sv-SE"/>
          </a:p>
        </p:txBody>
      </p:sp>
      <p:sp>
        <p:nvSpPr>
          <p:cNvPr id="6" name="Platshållare för bild 5">
            <a:extLst>
              <a:ext uri="{FF2B5EF4-FFF2-40B4-BE49-F238E27FC236}">
                <a16:creationId xmlns:a16="http://schemas.microsoft.com/office/drawing/2014/main" id="{C2319392-2D2F-476C-BBCD-10D39FC67849}"/>
              </a:ext>
            </a:extLst>
          </p:cNvPr>
          <p:cNvSpPr>
            <a:spLocks noGrp="1"/>
          </p:cNvSpPr>
          <p:nvPr>
            <p:ph type="pic" sz="quarter" idx="13" hasCustomPrompt="1"/>
          </p:nvPr>
        </p:nvSpPr>
        <p:spPr>
          <a:xfrm>
            <a:off x="353916" y="0"/>
            <a:ext cx="8790084" cy="5143500"/>
          </a:xfrm>
          <a:solidFill>
            <a:srgbClr val="D9D4CC"/>
          </a:solidFill>
        </p:spPr>
        <p:txBody>
          <a:bodyPr tIns="468000" anchor="t" anchorCtr="1"/>
          <a:lstStyle>
            <a:lvl1pPr marL="0" indent="0">
              <a:buNone/>
              <a:defRPr sz="1399"/>
            </a:lvl1pPr>
          </a:lstStyle>
          <a:p>
            <a:r>
              <a:rPr lang="en-GB" dirty="0"/>
              <a:t>Bild</a:t>
            </a:r>
          </a:p>
        </p:txBody>
      </p:sp>
      <p:sp>
        <p:nvSpPr>
          <p:cNvPr id="3" name="Platshållare för sidfot 2">
            <a:extLst>
              <a:ext uri="{FF2B5EF4-FFF2-40B4-BE49-F238E27FC236}">
                <a16:creationId xmlns:a16="http://schemas.microsoft.com/office/drawing/2014/main" id="{E600EA07-DF0F-44C8-9234-C5E2A54077C1}"/>
              </a:ext>
            </a:extLst>
          </p:cNvPr>
          <p:cNvSpPr>
            <a:spLocks noGrp="1"/>
          </p:cNvSpPr>
          <p:nvPr>
            <p:ph type="ftr" sz="quarter" idx="11"/>
          </p:nvPr>
        </p:nvSpPr>
        <p:spPr/>
        <p:txBody>
          <a:bodyPr/>
          <a:lstStyle/>
          <a:p>
            <a:endParaRPr lang="sv-SE"/>
          </a:p>
        </p:txBody>
      </p:sp>
      <p:sp>
        <p:nvSpPr>
          <p:cNvPr id="4" name="Platshållare för bildnummer 3">
            <a:extLst>
              <a:ext uri="{FF2B5EF4-FFF2-40B4-BE49-F238E27FC236}">
                <a16:creationId xmlns:a16="http://schemas.microsoft.com/office/drawing/2014/main" id="{570DBD83-0278-4446-A478-A14AE81C7949}"/>
              </a:ext>
            </a:extLst>
          </p:cNvPr>
          <p:cNvSpPr>
            <a:spLocks noGrp="1"/>
          </p:cNvSpPr>
          <p:nvPr>
            <p:ph type="sldNum" sz="quarter" idx="12"/>
          </p:nvPr>
        </p:nvSpPr>
        <p:spPr/>
        <p:txBody>
          <a:bodyPr/>
          <a:lstStyle/>
          <a:p>
            <a:fld id="{06C49952-4283-4332-9A52-6B2CF238673A}" type="slidenum">
              <a:rPr lang="sv-SE" smtClean="0"/>
              <a:t>‹#›</a:t>
            </a:fld>
            <a:endParaRPr lang="sv-SE"/>
          </a:p>
        </p:txBody>
      </p:sp>
    </p:spTree>
    <p:extLst>
      <p:ext uri="{BB962C8B-B14F-4D97-AF65-F5344CB8AC3E}">
        <p14:creationId xmlns:p14="http://schemas.microsoft.com/office/powerpoint/2010/main" val="41967397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blank" preserve="1">
  <p:cSld name="Slutsida">
    <p:spTree>
      <p:nvGrpSpPr>
        <p:cNvPr id="1" name=""/>
        <p:cNvGrpSpPr/>
        <p:nvPr/>
      </p:nvGrpSpPr>
      <p:grpSpPr>
        <a:xfrm>
          <a:off x="0" y="0"/>
          <a:ext cx="0" cy="0"/>
          <a:chOff x="0" y="0"/>
          <a:chExt cx="0" cy="0"/>
        </a:xfrm>
      </p:grpSpPr>
      <p:sp>
        <p:nvSpPr>
          <p:cNvPr id="10" name="textruta 9">
            <a:extLst>
              <a:ext uri="{FF2B5EF4-FFF2-40B4-BE49-F238E27FC236}">
                <a16:creationId xmlns:a16="http://schemas.microsoft.com/office/drawing/2014/main" id="{0AF62999-506E-4510-BBB0-6B8461C488C9}"/>
              </a:ext>
            </a:extLst>
          </p:cNvPr>
          <p:cNvSpPr txBox="1"/>
          <p:nvPr/>
        </p:nvSpPr>
        <p:spPr>
          <a:xfrm>
            <a:off x="511792" y="3784339"/>
            <a:ext cx="4572000" cy="973405"/>
          </a:xfrm>
          <a:prstGeom prst="rect">
            <a:avLst/>
          </a:prstGeom>
          <a:noFill/>
        </p:spPr>
        <p:txBody>
          <a:bodyPr wrap="square">
            <a:spAutoFit/>
          </a:bodyPr>
          <a:lstStyle/>
          <a:p>
            <a:pPr algn="l">
              <a:lnSpc>
                <a:spcPts val="1399"/>
              </a:lnSpc>
            </a:pPr>
            <a:r>
              <a:rPr lang="sv-SE" sz="999" b="0" i="0" u="none" strike="noStrike" spc="-10" baseline="0" dirty="0">
                <a:solidFill>
                  <a:schemeClr val="tx1"/>
                </a:solidFill>
                <a:latin typeface="+mn-lt"/>
              </a:rPr>
              <a:t>Besöksadress: Olof Palmes gata 17</a:t>
            </a:r>
          </a:p>
          <a:p>
            <a:pPr algn="l">
              <a:lnSpc>
                <a:spcPts val="1399"/>
              </a:lnSpc>
            </a:pPr>
            <a:r>
              <a:rPr lang="sv-SE" sz="999" b="0" i="0" u="none" strike="noStrike" spc="-10" baseline="0" dirty="0">
                <a:solidFill>
                  <a:schemeClr val="tx1"/>
                </a:solidFill>
                <a:latin typeface="+mn-lt"/>
              </a:rPr>
              <a:t>Postadress: 103 74 Stockholm</a:t>
            </a:r>
          </a:p>
          <a:p>
            <a:pPr algn="l">
              <a:lnSpc>
                <a:spcPts val="1399"/>
              </a:lnSpc>
            </a:pPr>
            <a:r>
              <a:rPr lang="nb-NO" sz="999" b="0" i="0" u="none" strike="noStrike" spc="-10" baseline="0" dirty="0">
                <a:solidFill>
                  <a:schemeClr val="tx1"/>
                </a:solidFill>
                <a:latin typeface="+mn-lt"/>
              </a:rPr>
              <a:t>Telefon: 08 613 45 00, Fax: 08 21 21 63</a:t>
            </a:r>
          </a:p>
          <a:p>
            <a:pPr algn="l">
              <a:lnSpc>
                <a:spcPts val="1399"/>
              </a:lnSpc>
            </a:pPr>
            <a:r>
              <a:rPr lang="sv-SE" sz="999" b="0" i="0" u="none" strike="noStrike" spc="-10" baseline="0" dirty="0">
                <a:solidFill>
                  <a:schemeClr val="tx1"/>
                </a:solidFill>
                <a:latin typeface="+mn-lt"/>
              </a:rPr>
              <a:t>E-post: riksgalden@riksgalden.se</a:t>
            </a:r>
          </a:p>
          <a:p>
            <a:pPr algn="l">
              <a:lnSpc>
                <a:spcPts val="1399"/>
              </a:lnSpc>
            </a:pPr>
            <a:r>
              <a:rPr lang="sv-SE" sz="999" b="0" i="0" u="none" strike="noStrike" spc="-10" baseline="0" dirty="0">
                <a:solidFill>
                  <a:schemeClr val="tx1"/>
                </a:solidFill>
                <a:latin typeface="+mn-lt"/>
              </a:rPr>
              <a:t>riksgalden.se</a:t>
            </a:r>
            <a:endParaRPr lang="sv-SE" sz="999" spc="-10" baseline="0" dirty="0">
              <a:solidFill>
                <a:schemeClr val="tx1"/>
              </a:solidFill>
              <a:latin typeface="+mn-lt"/>
            </a:endParaRPr>
          </a:p>
        </p:txBody>
      </p:sp>
      <p:pic>
        <p:nvPicPr>
          <p:cNvPr id="6" name="Bild 5">
            <a:extLst>
              <a:ext uri="{FF2B5EF4-FFF2-40B4-BE49-F238E27FC236}">
                <a16:creationId xmlns:a16="http://schemas.microsoft.com/office/drawing/2014/main" id="{7EE31E60-6FF9-47ED-9D24-8C6E40350CE0}"/>
              </a:ext>
              <a:ext uri="{C183D7F6-B498-43B3-948B-1728B52AA6E4}">
                <adec:decorative xmlns:adec="http://schemas.microsoft.com/office/drawing/2017/decorative" val="1"/>
              </a:ext>
            </a:extLst>
          </p:cNvPr>
          <p:cNvPicPr>
            <a:picLocks noChangeAspect="1"/>
          </p:cNvPicPr>
          <p:nvPr/>
        </p:nvPicPr>
        <p:blipFill rotWithShape="1">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l="21335" t="5294" r="22022" b="3236"/>
          <a:stretch/>
        </p:blipFill>
        <p:spPr>
          <a:xfrm>
            <a:off x="6890400" y="4922"/>
            <a:ext cx="2253344" cy="5143500"/>
          </a:xfrm>
          <a:prstGeom prst="rect">
            <a:avLst/>
          </a:prstGeom>
        </p:spPr>
      </p:pic>
      <p:pic>
        <p:nvPicPr>
          <p:cNvPr id="9" name="Bild 8">
            <a:extLst>
              <a:ext uri="{FF2B5EF4-FFF2-40B4-BE49-F238E27FC236}">
                <a16:creationId xmlns:a16="http://schemas.microsoft.com/office/drawing/2014/main" id="{9C126C2D-F185-4D45-A920-DCFD211A7A0E}"/>
              </a:ext>
            </a:extLst>
          </p:cNvPr>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86011" y="3253017"/>
            <a:ext cx="2005661" cy="337568"/>
          </a:xfrm>
          <a:prstGeom prst="rect">
            <a:avLst/>
          </a:prstGeom>
        </p:spPr>
      </p:pic>
    </p:spTree>
    <p:extLst>
      <p:ext uri="{BB962C8B-B14F-4D97-AF65-F5344CB8AC3E}">
        <p14:creationId xmlns:p14="http://schemas.microsoft.com/office/powerpoint/2010/main" val="29612558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blank" preserve="1">
  <p:cSld name="Slutsida Guld">
    <p:bg>
      <p:bgPr>
        <a:solidFill>
          <a:srgbClr val="A18646"/>
        </a:solidFill>
        <a:effectLst/>
      </p:bgPr>
    </p:bg>
    <p:spTree>
      <p:nvGrpSpPr>
        <p:cNvPr id="1" name=""/>
        <p:cNvGrpSpPr/>
        <p:nvPr/>
      </p:nvGrpSpPr>
      <p:grpSpPr>
        <a:xfrm>
          <a:off x="0" y="0"/>
          <a:ext cx="0" cy="0"/>
          <a:chOff x="0" y="0"/>
          <a:chExt cx="0" cy="0"/>
        </a:xfrm>
      </p:grpSpPr>
      <p:sp>
        <p:nvSpPr>
          <p:cNvPr id="10" name="textruta 9">
            <a:extLst>
              <a:ext uri="{FF2B5EF4-FFF2-40B4-BE49-F238E27FC236}">
                <a16:creationId xmlns:a16="http://schemas.microsoft.com/office/drawing/2014/main" id="{0AF62999-506E-4510-BBB0-6B8461C488C9}"/>
              </a:ext>
            </a:extLst>
          </p:cNvPr>
          <p:cNvSpPr txBox="1"/>
          <p:nvPr/>
        </p:nvSpPr>
        <p:spPr>
          <a:xfrm>
            <a:off x="511792" y="3784339"/>
            <a:ext cx="4572000" cy="973405"/>
          </a:xfrm>
          <a:prstGeom prst="rect">
            <a:avLst/>
          </a:prstGeom>
          <a:noFill/>
        </p:spPr>
        <p:txBody>
          <a:bodyPr wrap="square">
            <a:spAutoFit/>
          </a:bodyPr>
          <a:lstStyle/>
          <a:p>
            <a:pPr algn="l">
              <a:lnSpc>
                <a:spcPts val="1399"/>
              </a:lnSpc>
            </a:pPr>
            <a:r>
              <a:rPr lang="sv-SE" sz="999" b="0" i="0" u="none" strike="noStrike" spc="-10" baseline="0" dirty="0">
                <a:solidFill>
                  <a:schemeClr val="bg1"/>
                </a:solidFill>
                <a:latin typeface="+mn-lt"/>
              </a:rPr>
              <a:t>Besöksadress: Olof Palmes gata 17</a:t>
            </a:r>
          </a:p>
          <a:p>
            <a:pPr algn="l">
              <a:lnSpc>
                <a:spcPts val="1399"/>
              </a:lnSpc>
            </a:pPr>
            <a:r>
              <a:rPr lang="sv-SE" sz="999" b="0" i="0" u="none" strike="noStrike" spc="-10" baseline="0" dirty="0">
                <a:solidFill>
                  <a:schemeClr val="bg1"/>
                </a:solidFill>
                <a:latin typeface="+mn-lt"/>
              </a:rPr>
              <a:t>Postadress: 103 74 Stockholm</a:t>
            </a:r>
          </a:p>
          <a:p>
            <a:pPr algn="l">
              <a:lnSpc>
                <a:spcPts val="1399"/>
              </a:lnSpc>
            </a:pPr>
            <a:r>
              <a:rPr lang="nb-NO" sz="999" b="0" i="0" u="none" strike="noStrike" spc="-10" baseline="0" dirty="0">
                <a:solidFill>
                  <a:schemeClr val="bg1"/>
                </a:solidFill>
                <a:latin typeface="+mn-lt"/>
              </a:rPr>
              <a:t>Telefon: 08 613 45 00, Fax: 08 21 21 63</a:t>
            </a:r>
          </a:p>
          <a:p>
            <a:pPr algn="l">
              <a:lnSpc>
                <a:spcPts val="1399"/>
              </a:lnSpc>
            </a:pPr>
            <a:r>
              <a:rPr lang="sv-SE" sz="999" b="0" i="0" u="none" strike="noStrike" spc="-10" baseline="0" dirty="0">
                <a:solidFill>
                  <a:schemeClr val="bg1"/>
                </a:solidFill>
                <a:latin typeface="+mn-lt"/>
              </a:rPr>
              <a:t>E-post: riksgalden@riksgalden.se</a:t>
            </a:r>
          </a:p>
          <a:p>
            <a:pPr algn="l">
              <a:lnSpc>
                <a:spcPts val="1399"/>
              </a:lnSpc>
            </a:pPr>
            <a:r>
              <a:rPr lang="sv-SE" sz="999" b="0" i="0" u="none" strike="noStrike" spc="-10" baseline="0" dirty="0">
                <a:solidFill>
                  <a:schemeClr val="bg1"/>
                </a:solidFill>
                <a:latin typeface="+mn-lt"/>
              </a:rPr>
              <a:t>riksgalden.se</a:t>
            </a:r>
            <a:endParaRPr lang="sv-SE" sz="999" spc="-10" baseline="0" dirty="0">
              <a:solidFill>
                <a:schemeClr val="bg1"/>
              </a:solidFill>
              <a:latin typeface="+mn-lt"/>
            </a:endParaRPr>
          </a:p>
        </p:txBody>
      </p:sp>
      <p:pic>
        <p:nvPicPr>
          <p:cNvPr id="6" name="Bild 5">
            <a:extLst>
              <a:ext uri="{FF2B5EF4-FFF2-40B4-BE49-F238E27FC236}">
                <a16:creationId xmlns:a16="http://schemas.microsoft.com/office/drawing/2014/main" id="{7EE31E60-6FF9-47ED-9D24-8C6E40350CE0}"/>
              </a:ext>
              <a:ext uri="{C183D7F6-B498-43B3-948B-1728B52AA6E4}">
                <adec:decorative xmlns:adec="http://schemas.microsoft.com/office/drawing/2017/decorative" val="1"/>
              </a:ext>
            </a:extLst>
          </p:cNvPr>
          <p:cNvPicPr>
            <a:picLocks noChangeAspect="1"/>
          </p:cNvPicPr>
          <p:nvPr/>
        </p:nvPicPr>
        <p:blipFill rotWithShape="1">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l="21335" t="5294" r="22022" b="3236"/>
          <a:stretch/>
        </p:blipFill>
        <p:spPr>
          <a:xfrm>
            <a:off x="6890400" y="4922"/>
            <a:ext cx="2253344" cy="5143500"/>
          </a:xfrm>
          <a:prstGeom prst="rect">
            <a:avLst/>
          </a:prstGeom>
        </p:spPr>
      </p:pic>
      <p:pic>
        <p:nvPicPr>
          <p:cNvPr id="9" name="Bild 8">
            <a:extLst>
              <a:ext uri="{FF2B5EF4-FFF2-40B4-BE49-F238E27FC236}">
                <a16:creationId xmlns:a16="http://schemas.microsoft.com/office/drawing/2014/main" id="{9C126C2D-F185-4D45-A920-DCFD211A7A0E}"/>
              </a:ext>
            </a:extLst>
          </p:cNvPr>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86011" y="3253017"/>
            <a:ext cx="2005661" cy="337568"/>
          </a:xfrm>
          <a:prstGeom prst="rect">
            <a:avLst/>
          </a:prstGeom>
        </p:spPr>
      </p:pic>
    </p:spTree>
    <p:extLst>
      <p:ext uri="{BB962C8B-B14F-4D97-AF65-F5344CB8AC3E}">
        <p14:creationId xmlns:p14="http://schemas.microsoft.com/office/powerpoint/2010/main" val="28373673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DDD0346-9179-4B83-A38E-60F80238DD8B}"/>
              </a:ext>
            </a:extLst>
          </p:cNvPr>
          <p:cNvSpPr>
            <a:spLocks noGrp="1"/>
          </p:cNvSpPr>
          <p:nvPr>
            <p:ph type="title"/>
          </p:nvPr>
        </p:nvSpPr>
        <p:spPr>
          <a:xfrm>
            <a:off x="950091" y="2420726"/>
            <a:ext cx="5566459" cy="1318033"/>
          </a:xfrm>
        </p:spPr>
        <p:txBody>
          <a:bodyPr anchor="b">
            <a:noAutofit/>
          </a:bodyPr>
          <a:lstStyle>
            <a:lvl1pPr>
              <a:lnSpc>
                <a:spcPts val="4596"/>
              </a:lnSpc>
              <a:defRPr sz="4296"/>
            </a:lvl1pPr>
          </a:lstStyle>
          <a:p>
            <a:r>
              <a:rPr lang="sv-SE"/>
              <a:t>Klicka här för att ändra format</a:t>
            </a:r>
            <a:endParaRPr lang="sv-SE" dirty="0"/>
          </a:p>
        </p:txBody>
      </p:sp>
      <p:sp>
        <p:nvSpPr>
          <p:cNvPr id="3" name="Platshållare för text 2">
            <a:extLst>
              <a:ext uri="{FF2B5EF4-FFF2-40B4-BE49-F238E27FC236}">
                <a16:creationId xmlns:a16="http://schemas.microsoft.com/office/drawing/2014/main" id="{135187CC-32C6-4C95-A02C-CB4010F7EEAE}"/>
              </a:ext>
            </a:extLst>
          </p:cNvPr>
          <p:cNvSpPr>
            <a:spLocks noGrp="1"/>
          </p:cNvSpPr>
          <p:nvPr>
            <p:ph type="body" idx="1"/>
          </p:nvPr>
        </p:nvSpPr>
        <p:spPr>
          <a:xfrm>
            <a:off x="950091" y="3815671"/>
            <a:ext cx="5566459" cy="914035"/>
          </a:xfrm>
        </p:spPr>
        <p:txBody>
          <a:bodyPr>
            <a:noAutofit/>
          </a:bodyPr>
          <a:lstStyle>
            <a:lvl1pPr marL="0" indent="0">
              <a:lnSpc>
                <a:spcPts val="3297"/>
              </a:lnSpc>
              <a:buNone/>
              <a:defRPr sz="2498">
                <a:solidFill>
                  <a:schemeClr val="tx1"/>
                </a:solidFill>
              </a:defRPr>
            </a:lvl1pPr>
            <a:lvl2pPr marL="456789" indent="0">
              <a:buNone/>
              <a:defRPr sz="1998">
                <a:solidFill>
                  <a:schemeClr val="tx1">
                    <a:tint val="75000"/>
                  </a:schemeClr>
                </a:solidFill>
              </a:defRPr>
            </a:lvl2pPr>
            <a:lvl3pPr marL="913577" indent="0">
              <a:buNone/>
              <a:defRPr sz="1798">
                <a:solidFill>
                  <a:schemeClr val="tx1">
                    <a:tint val="75000"/>
                  </a:schemeClr>
                </a:solidFill>
              </a:defRPr>
            </a:lvl3pPr>
            <a:lvl4pPr marL="1370366" indent="0">
              <a:buNone/>
              <a:defRPr sz="1599">
                <a:solidFill>
                  <a:schemeClr val="tx1">
                    <a:tint val="75000"/>
                  </a:schemeClr>
                </a:solidFill>
              </a:defRPr>
            </a:lvl4pPr>
            <a:lvl5pPr marL="1827154" indent="0">
              <a:buNone/>
              <a:defRPr sz="1599">
                <a:solidFill>
                  <a:schemeClr val="tx1">
                    <a:tint val="75000"/>
                  </a:schemeClr>
                </a:solidFill>
              </a:defRPr>
            </a:lvl5pPr>
            <a:lvl6pPr marL="2283943" indent="0">
              <a:buNone/>
              <a:defRPr sz="1599">
                <a:solidFill>
                  <a:schemeClr val="tx1">
                    <a:tint val="75000"/>
                  </a:schemeClr>
                </a:solidFill>
              </a:defRPr>
            </a:lvl6pPr>
            <a:lvl7pPr marL="2740731" indent="0">
              <a:buNone/>
              <a:defRPr sz="1599">
                <a:solidFill>
                  <a:schemeClr val="tx1">
                    <a:tint val="75000"/>
                  </a:schemeClr>
                </a:solidFill>
              </a:defRPr>
            </a:lvl7pPr>
            <a:lvl8pPr marL="3197520" indent="0">
              <a:buNone/>
              <a:defRPr sz="1599">
                <a:solidFill>
                  <a:schemeClr val="tx1">
                    <a:tint val="75000"/>
                  </a:schemeClr>
                </a:solidFill>
              </a:defRPr>
            </a:lvl8pPr>
            <a:lvl9pPr marL="3654308" indent="0">
              <a:buNone/>
              <a:defRPr sz="1599">
                <a:solidFill>
                  <a:schemeClr val="tx1">
                    <a:tint val="75000"/>
                  </a:schemeClr>
                </a:solidFill>
              </a:defRPr>
            </a:lvl9pPr>
          </a:lstStyle>
          <a:p>
            <a:pPr lvl="0"/>
            <a:r>
              <a:rPr lang="sv-SE"/>
              <a:t>Redigera format för bakgrundstext</a:t>
            </a:r>
          </a:p>
        </p:txBody>
      </p:sp>
      <p:sp>
        <p:nvSpPr>
          <p:cNvPr id="5" name="Platshållare för sidfot 4">
            <a:extLst>
              <a:ext uri="{FF2B5EF4-FFF2-40B4-BE49-F238E27FC236}">
                <a16:creationId xmlns:a16="http://schemas.microsoft.com/office/drawing/2014/main" id="{0F972E71-D1A0-40C1-9A4C-3CC1D2736D39}"/>
              </a:ext>
            </a:extLst>
          </p:cNvPr>
          <p:cNvSpPr>
            <a:spLocks noGrp="1"/>
          </p:cNvSpPr>
          <p:nvPr>
            <p:ph type="ftr" sz="quarter" idx="11"/>
          </p:nvPr>
        </p:nvSpPr>
        <p:spPr/>
        <p:txBody>
          <a:bodyPr/>
          <a:lstStyle/>
          <a:p>
            <a:endParaRPr lang="sv-SE"/>
          </a:p>
        </p:txBody>
      </p:sp>
    </p:spTree>
    <p:extLst>
      <p:ext uri="{BB962C8B-B14F-4D97-AF65-F5344CB8AC3E}">
        <p14:creationId xmlns:p14="http://schemas.microsoft.com/office/powerpoint/2010/main" val="179208807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p:cSld name="Kapitelsida">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DDD0346-9179-4B83-A38E-60F80238DD8B}"/>
              </a:ext>
            </a:extLst>
          </p:cNvPr>
          <p:cNvSpPr>
            <a:spLocks noGrp="1"/>
          </p:cNvSpPr>
          <p:nvPr>
            <p:ph type="title"/>
          </p:nvPr>
        </p:nvSpPr>
        <p:spPr>
          <a:xfrm>
            <a:off x="950089" y="2866142"/>
            <a:ext cx="5566459" cy="1318033"/>
          </a:xfrm>
        </p:spPr>
        <p:txBody>
          <a:bodyPr anchor="b">
            <a:noAutofit/>
          </a:bodyPr>
          <a:lstStyle>
            <a:lvl1pPr>
              <a:lnSpc>
                <a:spcPts val="4596"/>
              </a:lnSpc>
              <a:defRPr sz="4296"/>
            </a:lvl1pPr>
          </a:lstStyle>
          <a:p>
            <a:r>
              <a:rPr lang="sv-SE"/>
              <a:t>Klicka här för att ändra format</a:t>
            </a:r>
            <a:endParaRPr lang="sv-SE" dirty="0"/>
          </a:p>
        </p:txBody>
      </p:sp>
      <p:sp>
        <p:nvSpPr>
          <p:cNvPr id="5" name="Platshållare för sidfot 4">
            <a:extLst>
              <a:ext uri="{FF2B5EF4-FFF2-40B4-BE49-F238E27FC236}">
                <a16:creationId xmlns:a16="http://schemas.microsoft.com/office/drawing/2014/main" id="{0F972E71-D1A0-40C1-9A4C-3CC1D2736D39}"/>
              </a:ext>
            </a:extLst>
          </p:cNvPr>
          <p:cNvSpPr>
            <a:spLocks noGrp="1"/>
          </p:cNvSpPr>
          <p:nvPr>
            <p:ph type="ftr" sz="quarter" idx="11"/>
          </p:nvPr>
        </p:nvSpPr>
        <p:spPr/>
        <p:txBody>
          <a:bodyPr/>
          <a:lstStyle/>
          <a:p>
            <a:endParaRPr lang="sv-SE"/>
          </a:p>
        </p:txBody>
      </p:sp>
      <p:pic>
        <p:nvPicPr>
          <p:cNvPr id="10" name="Bild 9">
            <a:extLst>
              <a:ext uri="{FF2B5EF4-FFF2-40B4-BE49-F238E27FC236}">
                <a16:creationId xmlns:a16="http://schemas.microsoft.com/office/drawing/2014/main" id="{FD2EA2A1-65DB-4748-8BEF-16C34CF0E9AD}"/>
              </a:ext>
              <a:ext uri="{C183D7F6-B498-43B3-948B-1728B52AA6E4}">
                <adec:decorative xmlns:adec="http://schemas.microsoft.com/office/drawing/2017/decorative" val="1"/>
              </a:ext>
            </a:extLst>
          </p:cNvPr>
          <p:cNvPicPr>
            <a:picLocks noChangeAspect="1"/>
          </p:cNvPicPr>
          <p:nvPr/>
        </p:nvPicPr>
        <p:blipFill rotWithShape="1">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l="21335" t="5294" r="22022" b="3236"/>
          <a:stretch/>
        </p:blipFill>
        <p:spPr>
          <a:xfrm>
            <a:off x="6890400" y="4922"/>
            <a:ext cx="2253344" cy="5143500"/>
          </a:xfrm>
          <a:prstGeom prst="rect">
            <a:avLst/>
          </a:prstGeom>
        </p:spPr>
      </p:pic>
      <p:sp>
        <p:nvSpPr>
          <p:cNvPr id="11" name="Rektangel 10">
            <a:extLst>
              <a:ext uri="{FF2B5EF4-FFF2-40B4-BE49-F238E27FC236}">
                <a16:creationId xmlns:a16="http://schemas.microsoft.com/office/drawing/2014/main" id="{0D1E273B-EED0-453C-B079-6C914CC3B952}"/>
              </a:ext>
              <a:ext uri="{C183D7F6-B498-43B3-948B-1728B52AA6E4}">
                <adec:decorative xmlns:adec="http://schemas.microsoft.com/office/drawing/2017/decorative" val="1"/>
              </a:ext>
            </a:extLst>
          </p:cNvPr>
          <p:cNvSpPr/>
          <p:nvPr/>
        </p:nvSpPr>
        <p:spPr>
          <a:xfrm>
            <a:off x="1" y="0"/>
            <a:ext cx="354957" cy="5143500"/>
          </a:xfrm>
          <a:prstGeom prst="rect">
            <a:avLst/>
          </a:prstGeom>
          <a:solidFill>
            <a:srgbClr val="A186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349"/>
          </a:p>
        </p:txBody>
      </p:sp>
    </p:spTree>
    <p:extLst>
      <p:ext uri="{BB962C8B-B14F-4D97-AF65-F5344CB8AC3E}">
        <p14:creationId xmlns:p14="http://schemas.microsoft.com/office/powerpoint/2010/main" val="18063770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Rubrikbild Lilla riksvapne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6D05E2F-DC06-421C-BEB5-37040C7F42FA}"/>
              </a:ext>
            </a:extLst>
          </p:cNvPr>
          <p:cNvSpPr>
            <a:spLocks noGrp="1"/>
          </p:cNvSpPr>
          <p:nvPr>
            <p:ph type="ctrTitle"/>
          </p:nvPr>
        </p:nvSpPr>
        <p:spPr>
          <a:xfrm>
            <a:off x="950090" y="2420726"/>
            <a:ext cx="5566459" cy="1318033"/>
          </a:xfrm>
        </p:spPr>
        <p:txBody>
          <a:bodyPr anchor="b">
            <a:noAutofit/>
          </a:bodyPr>
          <a:lstStyle>
            <a:lvl1pPr algn="l">
              <a:lnSpc>
                <a:spcPts val="4596"/>
              </a:lnSpc>
              <a:defRPr sz="4296"/>
            </a:lvl1pPr>
          </a:lstStyle>
          <a:p>
            <a:r>
              <a:rPr lang="sv-SE"/>
              <a:t>Klicka här för att ändra format</a:t>
            </a:r>
            <a:endParaRPr lang="sv-SE" dirty="0"/>
          </a:p>
        </p:txBody>
      </p:sp>
      <p:sp>
        <p:nvSpPr>
          <p:cNvPr id="3" name="Underrubrik 2">
            <a:extLst>
              <a:ext uri="{FF2B5EF4-FFF2-40B4-BE49-F238E27FC236}">
                <a16:creationId xmlns:a16="http://schemas.microsoft.com/office/drawing/2014/main" id="{6F0AB51B-C867-4B79-890A-0C95DAA2FE43}"/>
              </a:ext>
            </a:extLst>
          </p:cNvPr>
          <p:cNvSpPr>
            <a:spLocks noGrp="1"/>
          </p:cNvSpPr>
          <p:nvPr>
            <p:ph type="subTitle" idx="1"/>
          </p:nvPr>
        </p:nvSpPr>
        <p:spPr>
          <a:xfrm>
            <a:off x="950090" y="3815670"/>
            <a:ext cx="5566459" cy="914035"/>
          </a:xfrm>
        </p:spPr>
        <p:txBody>
          <a:bodyPr>
            <a:noAutofit/>
          </a:bodyPr>
          <a:lstStyle>
            <a:lvl1pPr marL="0" indent="0" algn="l">
              <a:lnSpc>
                <a:spcPts val="3297"/>
              </a:lnSpc>
              <a:buNone/>
              <a:defRPr sz="2498"/>
            </a:lvl1pPr>
            <a:lvl2pPr marL="456789" indent="0" algn="ctr">
              <a:buNone/>
              <a:defRPr sz="1998"/>
            </a:lvl2pPr>
            <a:lvl3pPr marL="913577" indent="0" algn="ctr">
              <a:buNone/>
              <a:defRPr sz="1798"/>
            </a:lvl3pPr>
            <a:lvl4pPr marL="1370366" indent="0" algn="ctr">
              <a:buNone/>
              <a:defRPr sz="1599"/>
            </a:lvl4pPr>
            <a:lvl5pPr marL="1827154" indent="0" algn="ctr">
              <a:buNone/>
              <a:defRPr sz="1599"/>
            </a:lvl5pPr>
            <a:lvl6pPr marL="2283943" indent="0" algn="ctr">
              <a:buNone/>
              <a:defRPr sz="1599"/>
            </a:lvl6pPr>
            <a:lvl7pPr marL="2740731" indent="0" algn="ctr">
              <a:buNone/>
              <a:defRPr sz="1599"/>
            </a:lvl7pPr>
            <a:lvl8pPr marL="3197520" indent="0" algn="ctr">
              <a:buNone/>
              <a:defRPr sz="1599"/>
            </a:lvl8pPr>
            <a:lvl9pPr marL="3654308" indent="0" algn="ctr">
              <a:buNone/>
              <a:defRPr sz="1599"/>
            </a:lvl9pPr>
          </a:lstStyle>
          <a:p>
            <a:r>
              <a:rPr lang="sv-SE"/>
              <a:t>Klicka om du vill redigera mall för underrubrikformat</a:t>
            </a:r>
            <a:endParaRPr lang="sv-SE" dirty="0"/>
          </a:p>
        </p:txBody>
      </p:sp>
      <p:sp>
        <p:nvSpPr>
          <p:cNvPr id="5" name="Platshållare för sidfot 4">
            <a:extLst>
              <a:ext uri="{FF2B5EF4-FFF2-40B4-BE49-F238E27FC236}">
                <a16:creationId xmlns:a16="http://schemas.microsoft.com/office/drawing/2014/main" id="{61175211-5C79-421B-AD64-828B1096C8C7}"/>
              </a:ext>
            </a:extLst>
          </p:cNvPr>
          <p:cNvSpPr>
            <a:spLocks noGrp="1"/>
          </p:cNvSpPr>
          <p:nvPr>
            <p:ph type="ftr" sz="quarter" idx="11"/>
          </p:nvPr>
        </p:nvSpPr>
        <p:spPr/>
        <p:txBody>
          <a:bodyPr/>
          <a:lstStyle/>
          <a:p>
            <a:endParaRPr lang="sv-SE"/>
          </a:p>
        </p:txBody>
      </p:sp>
      <p:sp>
        <p:nvSpPr>
          <p:cNvPr id="8" name="Rektangel 7">
            <a:extLst>
              <a:ext uri="{FF2B5EF4-FFF2-40B4-BE49-F238E27FC236}">
                <a16:creationId xmlns:a16="http://schemas.microsoft.com/office/drawing/2014/main" id="{F8A92275-387C-4D98-92A9-A21C96CEAE3F}"/>
              </a:ext>
              <a:ext uri="{C183D7F6-B498-43B3-948B-1728B52AA6E4}">
                <adec:decorative xmlns:adec="http://schemas.microsoft.com/office/drawing/2017/decorative" val="1"/>
              </a:ext>
            </a:extLst>
          </p:cNvPr>
          <p:cNvSpPr/>
          <p:nvPr/>
        </p:nvSpPr>
        <p:spPr>
          <a:xfrm>
            <a:off x="1" y="0"/>
            <a:ext cx="354957" cy="5143500"/>
          </a:xfrm>
          <a:prstGeom prst="rect">
            <a:avLst/>
          </a:prstGeom>
          <a:solidFill>
            <a:srgbClr val="A186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349"/>
          </a:p>
        </p:txBody>
      </p:sp>
      <p:pic>
        <p:nvPicPr>
          <p:cNvPr id="9" name="Bild 8" descr="Riksgälden, Swedish national debt office">
            <a:extLst>
              <a:ext uri="{FF2B5EF4-FFF2-40B4-BE49-F238E27FC236}">
                <a16:creationId xmlns:a16="http://schemas.microsoft.com/office/drawing/2014/main" id="{19CBBCA2-D290-48E7-9FCF-1DFFA5EE92AF}"/>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95110" y="216927"/>
            <a:ext cx="1561334" cy="262785"/>
          </a:xfrm>
          <a:prstGeom prst="rect">
            <a:avLst/>
          </a:prstGeom>
        </p:spPr>
      </p:pic>
      <p:pic>
        <p:nvPicPr>
          <p:cNvPr id="13" name="Bildobjekt 12" descr="Lilla riksvapnet">
            <a:extLst>
              <a:ext uri="{FF2B5EF4-FFF2-40B4-BE49-F238E27FC236}">
                <a16:creationId xmlns:a16="http://schemas.microsoft.com/office/drawing/2014/main" id="{3F9B1298-3000-42F3-A6C8-954BB955842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95020" y="1000534"/>
            <a:ext cx="2392571" cy="3579871"/>
          </a:xfrm>
          <a:prstGeom prst="rect">
            <a:avLst/>
          </a:prstGeom>
        </p:spPr>
      </p:pic>
    </p:spTree>
    <p:extLst>
      <p:ext uri="{BB962C8B-B14F-4D97-AF65-F5344CB8AC3E}">
        <p14:creationId xmlns:p14="http://schemas.microsoft.com/office/powerpoint/2010/main" val="415032067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p:cSld name="Kapitelsida 1">
    <p:bg>
      <p:bgPr>
        <a:solidFill>
          <a:srgbClr val="0062A6"/>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DDD0346-9179-4B83-A38E-60F80238DD8B}"/>
              </a:ext>
            </a:extLst>
          </p:cNvPr>
          <p:cNvSpPr>
            <a:spLocks noGrp="1"/>
          </p:cNvSpPr>
          <p:nvPr>
            <p:ph type="title"/>
          </p:nvPr>
        </p:nvSpPr>
        <p:spPr>
          <a:xfrm>
            <a:off x="950089" y="2866142"/>
            <a:ext cx="5566459" cy="1318033"/>
          </a:xfrm>
        </p:spPr>
        <p:txBody>
          <a:bodyPr anchor="b">
            <a:noAutofit/>
          </a:bodyPr>
          <a:lstStyle>
            <a:lvl1pPr>
              <a:lnSpc>
                <a:spcPts val="4596"/>
              </a:lnSpc>
              <a:defRPr sz="4296">
                <a:solidFill>
                  <a:schemeClr val="bg1"/>
                </a:solidFill>
              </a:defRPr>
            </a:lvl1pPr>
          </a:lstStyle>
          <a:p>
            <a:r>
              <a:rPr lang="sv-SE"/>
              <a:t>Klicka här för att ändra format</a:t>
            </a:r>
            <a:endParaRPr lang="sv-SE" dirty="0"/>
          </a:p>
        </p:txBody>
      </p:sp>
      <p:pic>
        <p:nvPicPr>
          <p:cNvPr id="7" name="Bild 6">
            <a:extLst>
              <a:ext uri="{FF2B5EF4-FFF2-40B4-BE49-F238E27FC236}">
                <a16:creationId xmlns:a16="http://schemas.microsoft.com/office/drawing/2014/main" id="{A7059AF3-38A0-4D6C-9E43-C01CDCA43321}"/>
              </a:ext>
              <a:ext uri="{C183D7F6-B498-43B3-948B-1728B52AA6E4}">
                <adec:decorative xmlns:adec="http://schemas.microsoft.com/office/drawing/2017/decorative" val="1"/>
              </a:ext>
            </a:extLst>
          </p:cNvPr>
          <p:cNvPicPr>
            <a:picLocks noChangeAspect="1"/>
          </p:cNvPicPr>
          <p:nvPr/>
        </p:nvPicPr>
        <p:blipFill rotWithShape="1">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l="21335" t="5294" r="22022" b="3236"/>
          <a:stretch/>
        </p:blipFill>
        <p:spPr>
          <a:xfrm>
            <a:off x="6890400" y="4922"/>
            <a:ext cx="2253344" cy="5143500"/>
          </a:xfrm>
          <a:prstGeom prst="rect">
            <a:avLst/>
          </a:prstGeom>
        </p:spPr>
      </p:pic>
      <p:sp>
        <p:nvSpPr>
          <p:cNvPr id="8" name="Rektangel 7">
            <a:extLst>
              <a:ext uri="{FF2B5EF4-FFF2-40B4-BE49-F238E27FC236}">
                <a16:creationId xmlns:a16="http://schemas.microsoft.com/office/drawing/2014/main" id="{D9073EAE-CB39-4FD1-8C10-7FEA07662C9B}"/>
              </a:ext>
              <a:ext uri="{C183D7F6-B498-43B3-948B-1728B52AA6E4}">
                <adec:decorative xmlns:adec="http://schemas.microsoft.com/office/drawing/2017/decorative" val="1"/>
              </a:ext>
            </a:extLst>
          </p:cNvPr>
          <p:cNvSpPr/>
          <p:nvPr/>
        </p:nvSpPr>
        <p:spPr>
          <a:xfrm>
            <a:off x="1" y="0"/>
            <a:ext cx="354957" cy="5143500"/>
          </a:xfrm>
          <a:prstGeom prst="rect">
            <a:avLst/>
          </a:prstGeom>
          <a:solidFill>
            <a:srgbClr val="31AA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349"/>
          </a:p>
        </p:txBody>
      </p:sp>
    </p:spTree>
    <p:extLst>
      <p:ext uri="{BB962C8B-B14F-4D97-AF65-F5344CB8AC3E}">
        <p14:creationId xmlns:p14="http://schemas.microsoft.com/office/powerpoint/2010/main" val="371918043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p:cSld name="Kapitelsida 2">
    <p:bg>
      <p:bgPr>
        <a:solidFill>
          <a:srgbClr val="CC0066"/>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DDD0346-9179-4B83-A38E-60F80238DD8B}"/>
              </a:ext>
            </a:extLst>
          </p:cNvPr>
          <p:cNvSpPr>
            <a:spLocks noGrp="1"/>
          </p:cNvSpPr>
          <p:nvPr>
            <p:ph type="title"/>
          </p:nvPr>
        </p:nvSpPr>
        <p:spPr>
          <a:xfrm>
            <a:off x="950089" y="2866142"/>
            <a:ext cx="5566459" cy="1318033"/>
          </a:xfrm>
        </p:spPr>
        <p:txBody>
          <a:bodyPr anchor="b">
            <a:noAutofit/>
          </a:bodyPr>
          <a:lstStyle>
            <a:lvl1pPr>
              <a:lnSpc>
                <a:spcPts val="4596"/>
              </a:lnSpc>
              <a:defRPr sz="4296">
                <a:solidFill>
                  <a:schemeClr val="bg1"/>
                </a:solidFill>
              </a:defRPr>
            </a:lvl1pPr>
          </a:lstStyle>
          <a:p>
            <a:r>
              <a:rPr lang="sv-SE"/>
              <a:t>Klicka här för att ändra format</a:t>
            </a:r>
            <a:endParaRPr lang="sv-SE" dirty="0"/>
          </a:p>
        </p:txBody>
      </p:sp>
      <p:pic>
        <p:nvPicPr>
          <p:cNvPr id="7" name="Bild 6">
            <a:extLst>
              <a:ext uri="{FF2B5EF4-FFF2-40B4-BE49-F238E27FC236}">
                <a16:creationId xmlns:a16="http://schemas.microsoft.com/office/drawing/2014/main" id="{A7059AF3-38A0-4D6C-9E43-C01CDCA43321}"/>
              </a:ext>
              <a:ext uri="{C183D7F6-B498-43B3-948B-1728B52AA6E4}">
                <adec:decorative xmlns:adec="http://schemas.microsoft.com/office/drawing/2017/decorative" val="1"/>
              </a:ext>
            </a:extLst>
          </p:cNvPr>
          <p:cNvPicPr>
            <a:picLocks noChangeAspect="1"/>
          </p:cNvPicPr>
          <p:nvPr/>
        </p:nvPicPr>
        <p:blipFill rotWithShape="1">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l="21335" t="5294" r="22022" b="3236"/>
          <a:stretch/>
        </p:blipFill>
        <p:spPr>
          <a:xfrm>
            <a:off x="6890400" y="4922"/>
            <a:ext cx="2253344" cy="5143500"/>
          </a:xfrm>
          <a:prstGeom prst="rect">
            <a:avLst/>
          </a:prstGeom>
        </p:spPr>
      </p:pic>
      <p:sp>
        <p:nvSpPr>
          <p:cNvPr id="8" name="Rektangel 7">
            <a:extLst>
              <a:ext uri="{FF2B5EF4-FFF2-40B4-BE49-F238E27FC236}">
                <a16:creationId xmlns:a16="http://schemas.microsoft.com/office/drawing/2014/main" id="{D9073EAE-CB39-4FD1-8C10-7FEA07662C9B}"/>
              </a:ext>
              <a:ext uri="{C183D7F6-B498-43B3-948B-1728B52AA6E4}">
                <adec:decorative xmlns:adec="http://schemas.microsoft.com/office/drawing/2017/decorative" val="1"/>
              </a:ext>
            </a:extLst>
          </p:cNvPr>
          <p:cNvSpPr/>
          <p:nvPr/>
        </p:nvSpPr>
        <p:spPr>
          <a:xfrm>
            <a:off x="1" y="0"/>
            <a:ext cx="354957" cy="5143500"/>
          </a:xfrm>
          <a:prstGeom prst="rect">
            <a:avLst/>
          </a:prstGeom>
          <a:solidFill>
            <a:srgbClr val="FF47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349"/>
          </a:p>
        </p:txBody>
      </p:sp>
    </p:spTree>
    <p:extLst>
      <p:ext uri="{BB962C8B-B14F-4D97-AF65-F5344CB8AC3E}">
        <p14:creationId xmlns:p14="http://schemas.microsoft.com/office/powerpoint/2010/main" val="416940690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p:cSld name="Kapitelsida 3">
    <p:bg>
      <p:bgPr>
        <a:solidFill>
          <a:srgbClr val="50823C"/>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DDD0346-9179-4B83-A38E-60F80238DD8B}"/>
              </a:ext>
            </a:extLst>
          </p:cNvPr>
          <p:cNvSpPr>
            <a:spLocks noGrp="1"/>
          </p:cNvSpPr>
          <p:nvPr>
            <p:ph type="title"/>
          </p:nvPr>
        </p:nvSpPr>
        <p:spPr>
          <a:xfrm>
            <a:off x="950089" y="2866142"/>
            <a:ext cx="5566459" cy="1318033"/>
          </a:xfrm>
        </p:spPr>
        <p:txBody>
          <a:bodyPr anchor="b">
            <a:noAutofit/>
          </a:bodyPr>
          <a:lstStyle>
            <a:lvl1pPr>
              <a:lnSpc>
                <a:spcPts val="4596"/>
              </a:lnSpc>
              <a:defRPr sz="4296">
                <a:solidFill>
                  <a:schemeClr val="bg1"/>
                </a:solidFill>
              </a:defRPr>
            </a:lvl1pPr>
          </a:lstStyle>
          <a:p>
            <a:r>
              <a:rPr lang="sv-SE"/>
              <a:t>Klicka här för att ändra format</a:t>
            </a:r>
            <a:endParaRPr lang="sv-SE" dirty="0"/>
          </a:p>
        </p:txBody>
      </p:sp>
      <p:pic>
        <p:nvPicPr>
          <p:cNvPr id="7" name="Bild 6">
            <a:extLst>
              <a:ext uri="{FF2B5EF4-FFF2-40B4-BE49-F238E27FC236}">
                <a16:creationId xmlns:a16="http://schemas.microsoft.com/office/drawing/2014/main" id="{A7059AF3-38A0-4D6C-9E43-C01CDCA43321}"/>
              </a:ext>
              <a:ext uri="{C183D7F6-B498-43B3-948B-1728B52AA6E4}">
                <adec:decorative xmlns:adec="http://schemas.microsoft.com/office/drawing/2017/decorative" val="1"/>
              </a:ext>
            </a:extLst>
          </p:cNvPr>
          <p:cNvPicPr>
            <a:picLocks noChangeAspect="1"/>
          </p:cNvPicPr>
          <p:nvPr/>
        </p:nvPicPr>
        <p:blipFill rotWithShape="1">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l="21335" t="5294" r="22022" b="3236"/>
          <a:stretch/>
        </p:blipFill>
        <p:spPr>
          <a:xfrm>
            <a:off x="6890400" y="4922"/>
            <a:ext cx="2253344" cy="5143500"/>
          </a:xfrm>
          <a:prstGeom prst="rect">
            <a:avLst/>
          </a:prstGeom>
        </p:spPr>
      </p:pic>
      <p:sp>
        <p:nvSpPr>
          <p:cNvPr id="8" name="Rektangel 7">
            <a:extLst>
              <a:ext uri="{FF2B5EF4-FFF2-40B4-BE49-F238E27FC236}">
                <a16:creationId xmlns:a16="http://schemas.microsoft.com/office/drawing/2014/main" id="{D9073EAE-CB39-4FD1-8C10-7FEA07662C9B}"/>
              </a:ext>
              <a:ext uri="{C183D7F6-B498-43B3-948B-1728B52AA6E4}">
                <adec:decorative xmlns:adec="http://schemas.microsoft.com/office/drawing/2017/decorative" val="1"/>
              </a:ext>
            </a:extLst>
          </p:cNvPr>
          <p:cNvSpPr/>
          <p:nvPr/>
        </p:nvSpPr>
        <p:spPr>
          <a:xfrm>
            <a:off x="1" y="0"/>
            <a:ext cx="354957" cy="5143500"/>
          </a:xfrm>
          <a:prstGeom prst="rect">
            <a:avLst/>
          </a:prstGeom>
          <a:solidFill>
            <a:srgbClr val="90C27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349"/>
          </a:p>
        </p:txBody>
      </p:sp>
    </p:spTree>
    <p:extLst>
      <p:ext uri="{BB962C8B-B14F-4D97-AF65-F5344CB8AC3E}">
        <p14:creationId xmlns:p14="http://schemas.microsoft.com/office/powerpoint/2010/main" val="139877198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p:cSld name="Kapitelsida 4">
    <p:bg>
      <p:bgPr>
        <a:solidFill>
          <a:srgbClr val="D04200"/>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DDD0346-9179-4B83-A38E-60F80238DD8B}"/>
              </a:ext>
            </a:extLst>
          </p:cNvPr>
          <p:cNvSpPr>
            <a:spLocks noGrp="1"/>
          </p:cNvSpPr>
          <p:nvPr>
            <p:ph type="title"/>
          </p:nvPr>
        </p:nvSpPr>
        <p:spPr>
          <a:xfrm>
            <a:off x="950089" y="2866142"/>
            <a:ext cx="5566459" cy="1318033"/>
          </a:xfrm>
        </p:spPr>
        <p:txBody>
          <a:bodyPr anchor="b">
            <a:noAutofit/>
          </a:bodyPr>
          <a:lstStyle>
            <a:lvl1pPr>
              <a:lnSpc>
                <a:spcPts val="4596"/>
              </a:lnSpc>
              <a:defRPr sz="4296">
                <a:solidFill>
                  <a:schemeClr val="bg1"/>
                </a:solidFill>
              </a:defRPr>
            </a:lvl1pPr>
          </a:lstStyle>
          <a:p>
            <a:r>
              <a:rPr lang="sv-SE"/>
              <a:t>Klicka här för att ändra format</a:t>
            </a:r>
            <a:endParaRPr lang="sv-SE" dirty="0"/>
          </a:p>
        </p:txBody>
      </p:sp>
      <p:pic>
        <p:nvPicPr>
          <p:cNvPr id="7" name="Bild 6">
            <a:extLst>
              <a:ext uri="{FF2B5EF4-FFF2-40B4-BE49-F238E27FC236}">
                <a16:creationId xmlns:a16="http://schemas.microsoft.com/office/drawing/2014/main" id="{A7059AF3-38A0-4D6C-9E43-C01CDCA43321}"/>
              </a:ext>
              <a:ext uri="{C183D7F6-B498-43B3-948B-1728B52AA6E4}">
                <adec:decorative xmlns:adec="http://schemas.microsoft.com/office/drawing/2017/decorative" val="1"/>
              </a:ext>
            </a:extLst>
          </p:cNvPr>
          <p:cNvPicPr>
            <a:picLocks noChangeAspect="1"/>
          </p:cNvPicPr>
          <p:nvPr/>
        </p:nvPicPr>
        <p:blipFill rotWithShape="1">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l="21335" t="5294" r="22022" b="3236"/>
          <a:stretch/>
        </p:blipFill>
        <p:spPr>
          <a:xfrm>
            <a:off x="6890400" y="4922"/>
            <a:ext cx="2253344" cy="5143500"/>
          </a:xfrm>
          <a:prstGeom prst="rect">
            <a:avLst/>
          </a:prstGeom>
        </p:spPr>
      </p:pic>
      <p:sp>
        <p:nvSpPr>
          <p:cNvPr id="8" name="Rektangel 7">
            <a:extLst>
              <a:ext uri="{FF2B5EF4-FFF2-40B4-BE49-F238E27FC236}">
                <a16:creationId xmlns:a16="http://schemas.microsoft.com/office/drawing/2014/main" id="{D9073EAE-CB39-4FD1-8C10-7FEA07662C9B}"/>
              </a:ext>
              <a:ext uri="{C183D7F6-B498-43B3-948B-1728B52AA6E4}">
                <adec:decorative xmlns:adec="http://schemas.microsoft.com/office/drawing/2017/decorative" val="1"/>
              </a:ext>
            </a:extLst>
          </p:cNvPr>
          <p:cNvSpPr/>
          <p:nvPr/>
        </p:nvSpPr>
        <p:spPr>
          <a:xfrm>
            <a:off x="1" y="0"/>
            <a:ext cx="354957" cy="5143500"/>
          </a:xfrm>
          <a:prstGeom prst="rect">
            <a:avLst/>
          </a:prstGeom>
          <a:solidFill>
            <a:srgbClr val="FF83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349"/>
          </a:p>
        </p:txBody>
      </p:sp>
    </p:spTree>
    <p:extLst>
      <p:ext uri="{BB962C8B-B14F-4D97-AF65-F5344CB8AC3E}">
        <p14:creationId xmlns:p14="http://schemas.microsoft.com/office/powerpoint/2010/main" val="183683385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p:cSld name="Kapitelsida 5">
    <p:bg>
      <p:bgPr>
        <a:solidFill>
          <a:srgbClr val="FABA00"/>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DDD0346-9179-4B83-A38E-60F80238DD8B}"/>
              </a:ext>
            </a:extLst>
          </p:cNvPr>
          <p:cNvSpPr>
            <a:spLocks noGrp="1"/>
          </p:cNvSpPr>
          <p:nvPr>
            <p:ph type="title"/>
          </p:nvPr>
        </p:nvSpPr>
        <p:spPr>
          <a:xfrm>
            <a:off x="950089" y="2866142"/>
            <a:ext cx="5566459" cy="1318033"/>
          </a:xfrm>
        </p:spPr>
        <p:txBody>
          <a:bodyPr anchor="b">
            <a:noAutofit/>
          </a:bodyPr>
          <a:lstStyle>
            <a:lvl1pPr>
              <a:lnSpc>
                <a:spcPts val="4596"/>
              </a:lnSpc>
              <a:defRPr sz="4296">
                <a:solidFill>
                  <a:schemeClr val="tx1"/>
                </a:solidFill>
              </a:defRPr>
            </a:lvl1pPr>
          </a:lstStyle>
          <a:p>
            <a:r>
              <a:rPr lang="sv-SE"/>
              <a:t>Klicka här för att ändra format</a:t>
            </a:r>
            <a:endParaRPr lang="sv-SE" dirty="0"/>
          </a:p>
        </p:txBody>
      </p:sp>
      <p:pic>
        <p:nvPicPr>
          <p:cNvPr id="7" name="Bild 6">
            <a:extLst>
              <a:ext uri="{FF2B5EF4-FFF2-40B4-BE49-F238E27FC236}">
                <a16:creationId xmlns:a16="http://schemas.microsoft.com/office/drawing/2014/main" id="{A7059AF3-38A0-4D6C-9E43-C01CDCA43321}"/>
              </a:ext>
              <a:ext uri="{C183D7F6-B498-43B3-948B-1728B52AA6E4}">
                <adec:decorative xmlns:adec="http://schemas.microsoft.com/office/drawing/2017/decorative" val="1"/>
              </a:ext>
            </a:extLst>
          </p:cNvPr>
          <p:cNvPicPr>
            <a:picLocks noChangeAspect="1"/>
          </p:cNvPicPr>
          <p:nvPr/>
        </p:nvPicPr>
        <p:blipFill rotWithShape="1">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l="21335" t="5294" r="22022" b="3236"/>
          <a:stretch/>
        </p:blipFill>
        <p:spPr>
          <a:xfrm>
            <a:off x="6890400" y="4922"/>
            <a:ext cx="2253344" cy="5143500"/>
          </a:xfrm>
          <a:prstGeom prst="rect">
            <a:avLst/>
          </a:prstGeom>
        </p:spPr>
      </p:pic>
      <p:sp>
        <p:nvSpPr>
          <p:cNvPr id="8" name="Rektangel 7">
            <a:extLst>
              <a:ext uri="{FF2B5EF4-FFF2-40B4-BE49-F238E27FC236}">
                <a16:creationId xmlns:a16="http://schemas.microsoft.com/office/drawing/2014/main" id="{D9073EAE-CB39-4FD1-8C10-7FEA07662C9B}"/>
              </a:ext>
              <a:ext uri="{C183D7F6-B498-43B3-948B-1728B52AA6E4}">
                <adec:decorative xmlns:adec="http://schemas.microsoft.com/office/drawing/2017/decorative" val="1"/>
              </a:ext>
            </a:extLst>
          </p:cNvPr>
          <p:cNvSpPr/>
          <p:nvPr/>
        </p:nvSpPr>
        <p:spPr>
          <a:xfrm>
            <a:off x="1" y="0"/>
            <a:ext cx="354957" cy="5143500"/>
          </a:xfrm>
          <a:prstGeom prst="rect">
            <a:avLst/>
          </a:prstGeom>
          <a:solidFill>
            <a:srgbClr val="FFD7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349"/>
          </a:p>
        </p:txBody>
      </p:sp>
    </p:spTree>
    <p:extLst>
      <p:ext uri="{BB962C8B-B14F-4D97-AF65-F5344CB8AC3E}">
        <p14:creationId xmlns:p14="http://schemas.microsoft.com/office/powerpoint/2010/main" val="42511586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3_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en-US"/>
              <a:t>Click to edit Master title style</a:t>
            </a:r>
            <a:endParaRPr lang="sv-SE"/>
          </a:p>
        </p:txBody>
      </p:sp>
      <p:sp>
        <p:nvSpPr>
          <p:cNvPr id="10" name="Platshållare för innehåll 9"/>
          <p:cNvSpPr>
            <a:spLocks noGrp="1"/>
          </p:cNvSpPr>
          <p:nvPr>
            <p:ph sz="quarter" idx="13"/>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dirty="0"/>
          </a:p>
        </p:txBody>
      </p:sp>
      <p:sp>
        <p:nvSpPr>
          <p:cNvPr id="14" name="Platshållare för datum 13"/>
          <p:cNvSpPr>
            <a:spLocks noGrp="1"/>
          </p:cNvSpPr>
          <p:nvPr>
            <p:ph type="dt" sz="half" idx="14"/>
          </p:nvPr>
        </p:nvSpPr>
        <p:spPr/>
        <p:txBody>
          <a:bodyPr/>
          <a:lstStyle/>
          <a:p>
            <a:r>
              <a:rPr lang="sv-SE"/>
              <a:t>2011-11-25 •</a:t>
            </a:r>
            <a:endParaRPr lang="sv-SE" dirty="0"/>
          </a:p>
        </p:txBody>
      </p:sp>
      <p:sp>
        <p:nvSpPr>
          <p:cNvPr id="15" name="Platshållare för bildnummer 14"/>
          <p:cNvSpPr>
            <a:spLocks noGrp="1"/>
          </p:cNvSpPr>
          <p:nvPr>
            <p:ph type="sldNum" sz="quarter" idx="15"/>
          </p:nvPr>
        </p:nvSpPr>
        <p:spPr/>
        <p:txBody>
          <a:bodyPr/>
          <a:lstStyle/>
          <a:p>
            <a:fld id="{7228F3A8-713B-4D36-B82A-96E797891AA7}" type="slidenum">
              <a:rPr lang="sv-SE" smtClean="0"/>
              <a:pPr/>
              <a:t>‹#›</a:t>
            </a:fld>
            <a:endParaRPr lang="sv-SE" dirty="0"/>
          </a:p>
        </p:txBody>
      </p:sp>
      <p:sp>
        <p:nvSpPr>
          <p:cNvPr id="16" name="Platshållare för sidfot 15"/>
          <p:cNvSpPr>
            <a:spLocks noGrp="1"/>
          </p:cNvSpPr>
          <p:nvPr>
            <p:ph type="ftr" sz="quarter" idx="16"/>
          </p:nvPr>
        </p:nvSpPr>
        <p:spPr/>
        <p:txBody>
          <a:bodyPr/>
          <a:lstStyle/>
          <a:p>
            <a:endParaRPr lang="sv-SE" dirty="0"/>
          </a:p>
        </p:txBody>
      </p:sp>
    </p:spTree>
    <p:extLst>
      <p:ext uri="{BB962C8B-B14F-4D97-AF65-F5344CB8AC3E}">
        <p14:creationId xmlns:p14="http://schemas.microsoft.com/office/powerpoint/2010/main" val="23000309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4_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en-US"/>
              <a:t>Click to edit Master title style</a:t>
            </a:r>
            <a:endParaRPr lang="sv-SE"/>
          </a:p>
        </p:txBody>
      </p:sp>
      <p:sp>
        <p:nvSpPr>
          <p:cNvPr id="10" name="Platshållare för innehåll 9"/>
          <p:cNvSpPr>
            <a:spLocks noGrp="1"/>
          </p:cNvSpPr>
          <p:nvPr>
            <p:ph sz="quarter" idx="13"/>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dirty="0"/>
          </a:p>
        </p:txBody>
      </p:sp>
      <p:sp>
        <p:nvSpPr>
          <p:cNvPr id="14" name="Platshållare för datum 13"/>
          <p:cNvSpPr>
            <a:spLocks noGrp="1"/>
          </p:cNvSpPr>
          <p:nvPr>
            <p:ph type="dt" sz="half" idx="14"/>
          </p:nvPr>
        </p:nvSpPr>
        <p:spPr/>
        <p:txBody>
          <a:bodyPr/>
          <a:lstStyle/>
          <a:p>
            <a:r>
              <a:rPr lang="sv-SE"/>
              <a:t>2011-11-25 •</a:t>
            </a:r>
            <a:endParaRPr lang="sv-SE" dirty="0"/>
          </a:p>
        </p:txBody>
      </p:sp>
      <p:sp>
        <p:nvSpPr>
          <p:cNvPr id="15" name="Platshållare för bildnummer 14"/>
          <p:cNvSpPr>
            <a:spLocks noGrp="1"/>
          </p:cNvSpPr>
          <p:nvPr>
            <p:ph type="sldNum" sz="quarter" idx="15"/>
          </p:nvPr>
        </p:nvSpPr>
        <p:spPr/>
        <p:txBody>
          <a:bodyPr/>
          <a:lstStyle/>
          <a:p>
            <a:fld id="{7228F3A8-713B-4D36-B82A-96E797891AA7}" type="slidenum">
              <a:rPr lang="sv-SE" smtClean="0"/>
              <a:pPr/>
              <a:t>‹#›</a:t>
            </a:fld>
            <a:endParaRPr lang="sv-SE" dirty="0"/>
          </a:p>
        </p:txBody>
      </p:sp>
      <p:sp>
        <p:nvSpPr>
          <p:cNvPr id="16" name="Platshållare för sidfot 15"/>
          <p:cNvSpPr>
            <a:spLocks noGrp="1"/>
          </p:cNvSpPr>
          <p:nvPr>
            <p:ph type="ftr" sz="quarter" idx="16"/>
          </p:nvPr>
        </p:nvSpPr>
        <p:spPr/>
        <p:txBody>
          <a:bodyPr/>
          <a:lstStyle/>
          <a:p>
            <a:endParaRPr lang="sv-SE" dirty="0"/>
          </a:p>
        </p:txBody>
      </p:sp>
    </p:spTree>
    <p:extLst>
      <p:ext uri="{BB962C8B-B14F-4D97-AF65-F5344CB8AC3E}">
        <p14:creationId xmlns:p14="http://schemas.microsoft.com/office/powerpoint/2010/main" val="275125932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5_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en-US"/>
              <a:t>Click to edit Master title style</a:t>
            </a:r>
            <a:endParaRPr lang="sv-SE"/>
          </a:p>
        </p:txBody>
      </p:sp>
      <p:sp>
        <p:nvSpPr>
          <p:cNvPr id="10" name="Platshållare för innehåll 9"/>
          <p:cNvSpPr>
            <a:spLocks noGrp="1"/>
          </p:cNvSpPr>
          <p:nvPr>
            <p:ph sz="quarter" idx="13"/>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dirty="0"/>
          </a:p>
        </p:txBody>
      </p:sp>
      <p:sp>
        <p:nvSpPr>
          <p:cNvPr id="14" name="Platshållare för datum 13"/>
          <p:cNvSpPr>
            <a:spLocks noGrp="1"/>
          </p:cNvSpPr>
          <p:nvPr>
            <p:ph type="dt" sz="half" idx="14"/>
          </p:nvPr>
        </p:nvSpPr>
        <p:spPr/>
        <p:txBody>
          <a:bodyPr/>
          <a:lstStyle/>
          <a:p>
            <a:r>
              <a:rPr lang="sv-SE"/>
              <a:t>2011-11-25 •</a:t>
            </a:r>
            <a:endParaRPr lang="sv-SE" dirty="0"/>
          </a:p>
        </p:txBody>
      </p:sp>
      <p:sp>
        <p:nvSpPr>
          <p:cNvPr id="15" name="Platshållare för bildnummer 14"/>
          <p:cNvSpPr>
            <a:spLocks noGrp="1"/>
          </p:cNvSpPr>
          <p:nvPr>
            <p:ph type="sldNum" sz="quarter" idx="15"/>
          </p:nvPr>
        </p:nvSpPr>
        <p:spPr/>
        <p:txBody>
          <a:bodyPr/>
          <a:lstStyle/>
          <a:p>
            <a:fld id="{7228F3A8-713B-4D36-B82A-96E797891AA7}" type="slidenum">
              <a:rPr lang="sv-SE" smtClean="0"/>
              <a:pPr/>
              <a:t>‹#›</a:t>
            </a:fld>
            <a:endParaRPr lang="sv-SE" dirty="0"/>
          </a:p>
        </p:txBody>
      </p:sp>
      <p:sp>
        <p:nvSpPr>
          <p:cNvPr id="16" name="Platshållare för sidfot 15"/>
          <p:cNvSpPr>
            <a:spLocks noGrp="1"/>
          </p:cNvSpPr>
          <p:nvPr>
            <p:ph type="ftr" sz="quarter" idx="16"/>
          </p:nvPr>
        </p:nvSpPr>
        <p:spPr/>
        <p:txBody>
          <a:bodyPr/>
          <a:lstStyle/>
          <a:p>
            <a:endParaRPr lang="sv-SE" dirty="0"/>
          </a:p>
        </p:txBody>
      </p:sp>
    </p:spTree>
    <p:extLst>
      <p:ext uri="{BB962C8B-B14F-4D97-AF65-F5344CB8AC3E}">
        <p14:creationId xmlns:p14="http://schemas.microsoft.com/office/powerpoint/2010/main" val="231681824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6_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en-US"/>
              <a:t>Click to edit Master title style</a:t>
            </a:r>
            <a:endParaRPr lang="sv-SE"/>
          </a:p>
        </p:txBody>
      </p:sp>
      <p:sp>
        <p:nvSpPr>
          <p:cNvPr id="10" name="Platshållare för innehåll 9"/>
          <p:cNvSpPr>
            <a:spLocks noGrp="1"/>
          </p:cNvSpPr>
          <p:nvPr>
            <p:ph sz="quarter" idx="13"/>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dirty="0"/>
          </a:p>
        </p:txBody>
      </p:sp>
      <p:sp>
        <p:nvSpPr>
          <p:cNvPr id="14" name="Platshållare för datum 13"/>
          <p:cNvSpPr>
            <a:spLocks noGrp="1"/>
          </p:cNvSpPr>
          <p:nvPr>
            <p:ph type="dt" sz="half" idx="14"/>
          </p:nvPr>
        </p:nvSpPr>
        <p:spPr/>
        <p:txBody>
          <a:bodyPr/>
          <a:lstStyle/>
          <a:p>
            <a:r>
              <a:rPr lang="sv-SE"/>
              <a:t>2011-11-25 •</a:t>
            </a:r>
            <a:endParaRPr lang="sv-SE" dirty="0"/>
          </a:p>
        </p:txBody>
      </p:sp>
      <p:sp>
        <p:nvSpPr>
          <p:cNvPr id="15" name="Platshållare för bildnummer 14"/>
          <p:cNvSpPr>
            <a:spLocks noGrp="1"/>
          </p:cNvSpPr>
          <p:nvPr>
            <p:ph type="sldNum" sz="quarter" idx="15"/>
          </p:nvPr>
        </p:nvSpPr>
        <p:spPr/>
        <p:txBody>
          <a:bodyPr/>
          <a:lstStyle/>
          <a:p>
            <a:fld id="{7228F3A8-713B-4D36-B82A-96E797891AA7}" type="slidenum">
              <a:rPr lang="sv-SE" smtClean="0"/>
              <a:pPr/>
              <a:t>‹#›</a:t>
            </a:fld>
            <a:endParaRPr lang="sv-SE" dirty="0"/>
          </a:p>
        </p:txBody>
      </p:sp>
      <p:sp>
        <p:nvSpPr>
          <p:cNvPr id="16" name="Platshållare för sidfot 15"/>
          <p:cNvSpPr>
            <a:spLocks noGrp="1"/>
          </p:cNvSpPr>
          <p:nvPr>
            <p:ph type="ftr" sz="quarter" idx="16"/>
          </p:nvPr>
        </p:nvSpPr>
        <p:spPr/>
        <p:txBody>
          <a:bodyPr/>
          <a:lstStyle/>
          <a:p>
            <a:endParaRPr lang="sv-SE" dirty="0"/>
          </a:p>
        </p:txBody>
      </p:sp>
    </p:spTree>
    <p:extLst>
      <p:ext uri="{BB962C8B-B14F-4D97-AF65-F5344CB8AC3E}">
        <p14:creationId xmlns:p14="http://schemas.microsoft.com/office/powerpoint/2010/main" val="330782959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7_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en-US"/>
              <a:t>Click to edit Master title style</a:t>
            </a:r>
            <a:endParaRPr lang="sv-SE"/>
          </a:p>
        </p:txBody>
      </p:sp>
      <p:sp>
        <p:nvSpPr>
          <p:cNvPr id="10" name="Platshållare för innehåll 9"/>
          <p:cNvSpPr>
            <a:spLocks noGrp="1"/>
          </p:cNvSpPr>
          <p:nvPr>
            <p:ph sz="quarter" idx="13"/>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dirty="0"/>
          </a:p>
        </p:txBody>
      </p:sp>
      <p:sp>
        <p:nvSpPr>
          <p:cNvPr id="14" name="Platshållare för datum 13"/>
          <p:cNvSpPr>
            <a:spLocks noGrp="1"/>
          </p:cNvSpPr>
          <p:nvPr>
            <p:ph type="dt" sz="half" idx="14"/>
          </p:nvPr>
        </p:nvSpPr>
        <p:spPr/>
        <p:txBody>
          <a:bodyPr/>
          <a:lstStyle/>
          <a:p>
            <a:r>
              <a:rPr lang="sv-SE"/>
              <a:t>2011-11-25 •</a:t>
            </a:r>
            <a:endParaRPr lang="sv-SE" dirty="0"/>
          </a:p>
        </p:txBody>
      </p:sp>
      <p:sp>
        <p:nvSpPr>
          <p:cNvPr id="15" name="Platshållare för bildnummer 14"/>
          <p:cNvSpPr>
            <a:spLocks noGrp="1"/>
          </p:cNvSpPr>
          <p:nvPr>
            <p:ph type="sldNum" sz="quarter" idx="15"/>
          </p:nvPr>
        </p:nvSpPr>
        <p:spPr/>
        <p:txBody>
          <a:bodyPr/>
          <a:lstStyle/>
          <a:p>
            <a:fld id="{7228F3A8-713B-4D36-B82A-96E797891AA7}" type="slidenum">
              <a:rPr lang="sv-SE" smtClean="0"/>
              <a:pPr/>
              <a:t>‹#›</a:t>
            </a:fld>
            <a:endParaRPr lang="sv-SE" dirty="0"/>
          </a:p>
        </p:txBody>
      </p:sp>
      <p:sp>
        <p:nvSpPr>
          <p:cNvPr id="16" name="Platshållare för sidfot 15"/>
          <p:cNvSpPr>
            <a:spLocks noGrp="1"/>
          </p:cNvSpPr>
          <p:nvPr>
            <p:ph type="ftr" sz="quarter" idx="16"/>
          </p:nvPr>
        </p:nvSpPr>
        <p:spPr/>
        <p:txBody>
          <a:bodyPr/>
          <a:lstStyle/>
          <a:p>
            <a:endParaRPr lang="sv-SE" dirty="0"/>
          </a:p>
        </p:txBody>
      </p:sp>
    </p:spTree>
    <p:extLst>
      <p:ext uri="{BB962C8B-B14F-4D97-AF65-F5344CB8AC3E}">
        <p14:creationId xmlns:p14="http://schemas.microsoft.com/office/powerpoint/2010/main" val="37060352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F14D07C-AAB1-4DFF-BC9C-D5251A0D6548}"/>
              </a:ext>
            </a:extLst>
          </p:cNvPr>
          <p:cNvSpPr>
            <a:spLocks noGrp="1"/>
          </p:cNvSpPr>
          <p:nvPr>
            <p:ph type="title"/>
          </p:nvPr>
        </p:nvSpPr>
        <p:spPr>
          <a:xfrm>
            <a:off x="945020" y="664640"/>
            <a:ext cx="7886700" cy="362922"/>
          </a:xfrm>
        </p:spPr>
        <p:txBody>
          <a:bodyPr/>
          <a:lstStyle/>
          <a:p>
            <a:r>
              <a:rPr lang="sv-SE"/>
              <a:t>Klicka här för att ändra format</a:t>
            </a:r>
            <a:endParaRPr lang="sv-SE" dirty="0"/>
          </a:p>
        </p:txBody>
      </p:sp>
      <p:sp>
        <p:nvSpPr>
          <p:cNvPr id="3" name="Platshållare för innehåll 2">
            <a:extLst>
              <a:ext uri="{FF2B5EF4-FFF2-40B4-BE49-F238E27FC236}">
                <a16:creationId xmlns:a16="http://schemas.microsoft.com/office/drawing/2014/main" id="{FE3FE16F-8471-4791-9EA2-FAC0808F8FC2}"/>
              </a:ext>
            </a:extLst>
          </p:cNvPr>
          <p:cNvSpPr>
            <a:spLocks noGrp="1"/>
          </p:cNvSpPr>
          <p:nvPr>
            <p:ph idx="1"/>
          </p:nvPr>
        </p:nvSpPr>
        <p:spPr>
          <a:xfrm>
            <a:off x="945019" y="1668523"/>
            <a:ext cx="7886700" cy="2788316"/>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datum 3">
            <a:extLst>
              <a:ext uri="{FF2B5EF4-FFF2-40B4-BE49-F238E27FC236}">
                <a16:creationId xmlns:a16="http://schemas.microsoft.com/office/drawing/2014/main" id="{39565CE7-4FB8-4BF1-8BA2-23783619F3BF}"/>
              </a:ext>
            </a:extLst>
          </p:cNvPr>
          <p:cNvSpPr>
            <a:spLocks noGrp="1"/>
          </p:cNvSpPr>
          <p:nvPr>
            <p:ph type="dt" sz="half" idx="10"/>
          </p:nvPr>
        </p:nvSpPr>
        <p:spPr/>
        <p:txBody>
          <a:bodyPr/>
          <a:lstStyle/>
          <a:p>
            <a:fld id="{226B75CC-284E-47EB-B969-76414D7B0007}" type="datetimeFigureOut">
              <a:rPr lang="sv-SE" smtClean="0"/>
              <a:t>2023-04-26</a:t>
            </a:fld>
            <a:endParaRPr lang="sv-SE"/>
          </a:p>
        </p:txBody>
      </p:sp>
      <p:sp>
        <p:nvSpPr>
          <p:cNvPr id="5" name="Platshållare för sidfot 4">
            <a:extLst>
              <a:ext uri="{FF2B5EF4-FFF2-40B4-BE49-F238E27FC236}">
                <a16:creationId xmlns:a16="http://schemas.microsoft.com/office/drawing/2014/main" id="{3774CECB-E0B8-4E54-9447-7EEAA2520E91}"/>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A918E20D-69B1-454E-B0DA-CA96D89BDCCD}"/>
              </a:ext>
            </a:extLst>
          </p:cNvPr>
          <p:cNvSpPr>
            <a:spLocks noGrp="1"/>
          </p:cNvSpPr>
          <p:nvPr>
            <p:ph type="sldNum" sz="quarter" idx="12"/>
          </p:nvPr>
        </p:nvSpPr>
        <p:spPr/>
        <p:txBody>
          <a:bodyPr/>
          <a:lstStyle/>
          <a:p>
            <a:fld id="{06C49952-4283-4332-9A52-6B2CF238673A}" type="slidenum">
              <a:rPr lang="sv-SE" smtClean="0"/>
              <a:t>‹#›</a:t>
            </a:fld>
            <a:endParaRPr lang="sv-SE"/>
          </a:p>
        </p:txBody>
      </p:sp>
    </p:spTree>
    <p:extLst>
      <p:ext uri="{BB962C8B-B14F-4D97-AF65-F5344CB8AC3E}">
        <p14:creationId xmlns:p14="http://schemas.microsoft.com/office/powerpoint/2010/main" val="394449496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8_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en-US"/>
              <a:t>Click to edit Master title style</a:t>
            </a:r>
            <a:endParaRPr lang="sv-SE"/>
          </a:p>
        </p:txBody>
      </p:sp>
      <p:sp>
        <p:nvSpPr>
          <p:cNvPr id="10" name="Platshållare för innehåll 9"/>
          <p:cNvSpPr>
            <a:spLocks noGrp="1"/>
          </p:cNvSpPr>
          <p:nvPr>
            <p:ph sz="quarter" idx="13"/>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dirty="0"/>
          </a:p>
        </p:txBody>
      </p:sp>
      <p:sp>
        <p:nvSpPr>
          <p:cNvPr id="14" name="Platshållare för datum 13"/>
          <p:cNvSpPr>
            <a:spLocks noGrp="1"/>
          </p:cNvSpPr>
          <p:nvPr>
            <p:ph type="dt" sz="half" idx="14"/>
          </p:nvPr>
        </p:nvSpPr>
        <p:spPr/>
        <p:txBody>
          <a:bodyPr/>
          <a:lstStyle/>
          <a:p>
            <a:r>
              <a:rPr lang="sv-SE"/>
              <a:t>2011-11-25 •</a:t>
            </a:r>
            <a:endParaRPr lang="sv-SE" dirty="0"/>
          </a:p>
        </p:txBody>
      </p:sp>
      <p:sp>
        <p:nvSpPr>
          <p:cNvPr id="15" name="Platshållare för bildnummer 14"/>
          <p:cNvSpPr>
            <a:spLocks noGrp="1"/>
          </p:cNvSpPr>
          <p:nvPr>
            <p:ph type="sldNum" sz="quarter" idx="15"/>
          </p:nvPr>
        </p:nvSpPr>
        <p:spPr/>
        <p:txBody>
          <a:bodyPr/>
          <a:lstStyle/>
          <a:p>
            <a:fld id="{7228F3A8-713B-4D36-B82A-96E797891AA7}" type="slidenum">
              <a:rPr lang="sv-SE" smtClean="0"/>
              <a:pPr/>
              <a:t>‹#›</a:t>
            </a:fld>
            <a:endParaRPr lang="sv-SE" dirty="0"/>
          </a:p>
        </p:txBody>
      </p:sp>
      <p:sp>
        <p:nvSpPr>
          <p:cNvPr id="16" name="Platshållare för sidfot 15"/>
          <p:cNvSpPr>
            <a:spLocks noGrp="1"/>
          </p:cNvSpPr>
          <p:nvPr>
            <p:ph type="ftr" sz="quarter" idx="16"/>
          </p:nvPr>
        </p:nvSpPr>
        <p:spPr/>
        <p:txBody>
          <a:bodyPr/>
          <a:lstStyle/>
          <a:p>
            <a:endParaRPr lang="sv-SE" dirty="0"/>
          </a:p>
        </p:txBody>
      </p:sp>
    </p:spTree>
    <p:extLst>
      <p:ext uri="{BB962C8B-B14F-4D97-AF65-F5344CB8AC3E}">
        <p14:creationId xmlns:p14="http://schemas.microsoft.com/office/powerpoint/2010/main" val="236834325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9_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en-US"/>
              <a:t>Click to edit Master title style</a:t>
            </a:r>
            <a:endParaRPr lang="sv-SE"/>
          </a:p>
        </p:txBody>
      </p:sp>
      <p:sp>
        <p:nvSpPr>
          <p:cNvPr id="10" name="Platshållare för innehåll 9"/>
          <p:cNvSpPr>
            <a:spLocks noGrp="1"/>
          </p:cNvSpPr>
          <p:nvPr>
            <p:ph sz="quarter" idx="13"/>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dirty="0"/>
          </a:p>
        </p:txBody>
      </p:sp>
      <p:sp>
        <p:nvSpPr>
          <p:cNvPr id="14" name="Platshållare för datum 13"/>
          <p:cNvSpPr>
            <a:spLocks noGrp="1"/>
          </p:cNvSpPr>
          <p:nvPr>
            <p:ph type="dt" sz="half" idx="14"/>
          </p:nvPr>
        </p:nvSpPr>
        <p:spPr/>
        <p:txBody>
          <a:bodyPr/>
          <a:lstStyle/>
          <a:p>
            <a:r>
              <a:rPr lang="sv-SE"/>
              <a:t>2011-11-25 •</a:t>
            </a:r>
            <a:endParaRPr lang="sv-SE" dirty="0"/>
          </a:p>
        </p:txBody>
      </p:sp>
      <p:sp>
        <p:nvSpPr>
          <p:cNvPr id="15" name="Platshållare för bildnummer 14"/>
          <p:cNvSpPr>
            <a:spLocks noGrp="1"/>
          </p:cNvSpPr>
          <p:nvPr>
            <p:ph type="sldNum" sz="quarter" idx="15"/>
          </p:nvPr>
        </p:nvSpPr>
        <p:spPr/>
        <p:txBody>
          <a:bodyPr/>
          <a:lstStyle/>
          <a:p>
            <a:fld id="{7228F3A8-713B-4D36-B82A-96E797891AA7}" type="slidenum">
              <a:rPr lang="sv-SE" smtClean="0"/>
              <a:pPr/>
              <a:t>‹#›</a:t>
            </a:fld>
            <a:endParaRPr lang="sv-SE" dirty="0"/>
          </a:p>
        </p:txBody>
      </p:sp>
      <p:sp>
        <p:nvSpPr>
          <p:cNvPr id="16" name="Platshållare för sidfot 15"/>
          <p:cNvSpPr>
            <a:spLocks noGrp="1"/>
          </p:cNvSpPr>
          <p:nvPr>
            <p:ph type="ftr" sz="quarter" idx="16"/>
          </p:nvPr>
        </p:nvSpPr>
        <p:spPr/>
        <p:txBody>
          <a:bodyPr/>
          <a:lstStyle/>
          <a:p>
            <a:endParaRPr lang="sv-SE" dirty="0"/>
          </a:p>
        </p:txBody>
      </p:sp>
    </p:spTree>
    <p:extLst>
      <p:ext uri="{BB962C8B-B14F-4D97-AF65-F5344CB8AC3E}">
        <p14:creationId xmlns:p14="http://schemas.microsoft.com/office/powerpoint/2010/main" val="361539241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10_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en-US"/>
              <a:t>Click to edit Master title style</a:t>
            </a:r>
            <a:endParaRPr lang="sv-SE"/>
          </a:p>
        </p:txBody>
      </p:sp>
      <p:sp>
        <p:nvSpPr>
          <p:cNvPr id="10" name="Platshållare för innehåll 9"/>
          <p:cNvSpPr>
            <a:spLocks noGrp="1"/>
          </p:cNvSpPr>
          <p:nvPr>
            <p:ph sz="quarter" idx="13"/>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dirty="0"/>
          </a:p>
        </p:txBody>
      </p:sp>
      <p:sp>
        <p:nvSpPr>
          <p:cNvPr id="14" name="Platshållare för datum 13"/>
          <p:cNvSpPr>
            <a:spLocks noGrp="1"/>
          </p:cNvSpPr>
          <p:nvPr>
            <p:ph type="dt" sz="half" idx="14"/>
          </p:nvPr>
        </p:nvSpPr>
        <p:spPr/>
        <p:txBody>
          <a:bodyPr/>
          <a:lstStyle/>
          <a:p>
            <a:r>
              <a:rPr lang="sv-SE"/>
              <a:t>2011-11-25 •</a:t>
            </a:r>
            <a:endParaRPr lang="sv-SE" dirty="0"/>
          </a:p>
        </p:txBody>
      </p:sp>
      <p:sp>
        <p:nvSpPr>
          <p:cNvPr id="15" name="Platshållare för bildnummer 14"/>
          <p:cNvSpPr>
            <a:spLocks noGrp="1"/>
          </p:cNvSpPr>
          <p:nvPr>
            <p:ph type="sldNum" sz="quarter" idx="15"/>
          </p:nvPr>
        </p:nvSpPr>
        <p:spPr/>
        <p:txBody>
          <a:bodyPr/>
          <a:lstStyle/>
          <a:p>
            <a:fld id="{7228F3A8-713B-4D36-B82A-96E797891AA7}" type="slidenum">
              <a:rPr lang="sv-SE" smtClean="0"/>
              <a:pPr/>
              <a:t>‹#›</a:t>
            </a:fld>
            <a:endParaRPr lang="sv-SE" dirty="0"/>
          </a:p>
        </p:txBody>
      </p:sp>
      <p:sp>
        <p:nvSpPr>
          <p:cNvPr id="16" name="Platshållare för sidfot 15"/>
          <p:cNvSpPr>
            <a:spLocks noGrp="1"/>
          </p:cNvSpPr>
          <p:nvPr>
            <p:ph type="ftr" sz="quarter" idx="16"/>
          </p:nvPr>
        </p:nvSpPr>
        <p:spPr/>
        <p:txBody>
          <a:bodyPr/>
          <a:lstStyle/>
          <a:p>
            <a:endParaRPr lang="sv-SE" dirty="0"/>
          </a:p>
        </p:txBody>
      </p:sp>
    </p:spTree>
    <p:extLst>
      <p:ext uri="{BB962C8B-B14F-4D97-AF65-F5344CB8AC3E}">
        <p14:creationId xmlns:p14="http://schemas.microsoft.com/office/powerpoint/2010/main" val="89464474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11_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en-US"/>
              <a:t>Click to edit Master title style</a:t>
            </a:r>
            <a:endParaRPr lang="sv-SE"/>
          </a:p>
        </p:txBody>
      </p:sp>
      <p:sp>
        <p:nvSpPr>
          <p:cNvPr id="10" name="Platshållare för innehåll 9"/>
          <p:cNvSpPr>
            <a:spLocks noGrp="1"/>
          </p:cNvSpPr>
          <p:nvPr>
            <p:ph sz="quarter" idx="13"/>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dirty="0"/>
          </a:p>
        </p:txBody>
      </p:sp>
      <p:sp>
        <p:nvSpPr>
          <p:cNvPr id="14" name="Platshållare för datum 13"/>
          <p:cNvSpPr>
            <a:spLocks noGrp="1"/>
          </p:cNvSpPr>
          <p:nvPr>
            <p:ph type="dt" sz="half" idx="14"/>
          </p:nvPr>
        </p:nvSpPr>
        <p:spPr/>
        <p:txBody>
          <a:bodyPr/>
          <a:lstStyle/>
          <a:p>
            <a:r>
              <a:rPr lang="sv-SE"/>
              <a:t>2011-11-25 •</a:t>
            </a:r>
            <a:endParaRPr lang="sv-SE" dirty="0"/>
          </a:p>
        </p:txBody>
      </p:sp>
      <p:sp>
        <p:nvSpPr>
          <p:cNvPr id="15" name="Platshållare för bildnummer 14"/>
          <p:cNvSpPr>
            <a:spLocks noGrp="1"/>
          </p:cNvSpPr>
          <p:nvPr>
            <p:ph type="sldNum" sz="quarter" idx="15"/>
          </p:nvPr>
        </p:nvSpPr>
        <p:spPr/>
        <p:txBody>
          <a:bodyPr/>
          <a:lstStyle/>
          <a:p>
            <a:fld id="{7228F3A8-713B-4D36-B82A-96E797891AA7}" type="slidenum">
              <a:rPr lang="sv-SE" smtClean="0"/>
              <a:pPr/>
              <a:t>‹#›</a:t>
            </a:fld>
            <a:endParaRPr lang="sv-SE" dirty="0"/>
          </a:p>
        </p:txBody>
      </p:sp>
      <p:sp>
        <p:nvSpPr>
          <p:cNvPr id="16" name="Platshållare för sidfot 15"/>
          <p:cNvSpPr>
            <a:spLocks noGrp="1"/>
          </p:cNvSpPr>
          <p:nvPr>
            <p:ph type="ftr" sz="quarter" idx="16"/>
          </p:nvPr>
        </p:nvSpPr>
        <p:spPr/>
        <p:txBody>
          <a:bodyPr/>
          <a:lstStyle/>
          <a:p>
            <a:endParaRPr lang="sv-SE" dirty="0"/>
          </a:p>
        </p:txBody>
      </p:sp>
    </p:spTree>
    <p:extLst>
      <p:ext uri="{BB962C8B-B14F-4D97-AF65-F5344CB8AC3E}">
        <p14:creationId xmlns:p14="http://schemas.microsoft.com/office/powerpoint/2010/main" val="346131078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12_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en-US"/>
              <a:t>Click to edit Master title style</a:t>
            </a:r>
            <a:endParaRPr lang="sv-SE"/>
          </a:p>
        </p:txBody>
      </p:sp>
      <p:sp>
        <p:nvSpPr>
          <p:cNvPr id="10" name="Platshållare för innehåll 9"/>
          <p:cNvSpPr>
            <a:spLocks noGrp="1"/>
          </p:cNvSpPr>
          <p:nvPr>
            <p:ph sz="quarter" idx="13"/>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dirty="0"/>
          </a:p>
        </p:txBody>
      </p:sp>
      <p:sp>
        <p:nvSpPr>
          <p:cNvPr id="14" name="Platshållare för datum 13"/>
          <p:cNvSpPr>
            <a:spLocks noGrp="1"/>
          </p:cNvSpPr>
          <p:nvPr>
            <p:ph type="dt" sz="half" idx="14"/>
          </p:nvPr>
        </p:nvSpPr>
        <p:spPr/>
        <p:txBody>
          <a:bodyPr/>
          <a:lstStyle/>
          <a:p>
            <a:r>
              <a:rPr lang="sv-SE"/>
              <a:t>2011-11-25 •</a:t>
            </a:r>
            <a:endParaRPr lang="sv-SE" dirty="0"/>
          </a:p>
        </p:txBody>
      </p:sp>
      <p:sp>
        <p:nvSpPr>
          <p:cNvPr id="15" name="Platshållare för bildnummer 14"/>
          <p:cNvSpPr>
            <a:spLocks noGrp="1"/>
          </p:cNvSpPr>
          <p:nvPr>
            <p:ph type="sldNum" sz="quarter" idx="15"/>
          </p:nvPr>
        </p:nvSpPr>
        <p:spPr/>
        <p:txBody>
          <a:bodyPr/>
          <a:lstStyle/>
          <a:p>
            <a:fld id="{7228F3A8-713B-4D36-B82A-96E797891AA7}" type="slidenum">
              <a:rPr lang="sv-SE" smtClean="0"/>
              <a:pPr/>
              <a:t>‹#›</a:t>
            </a:fld>
            <a:endParaRPr lang="sv-SE" dirty="0"/>
          </a:p>
        </p:txBody>
      </p:sp>
      <p:sp>
        <p:nvSpPr>
          <p:cNvPr id="16" name="Platshållare för sidfot 15"/>
          <p:cNvSpPr>
            <a:spLocks noGrp="1"/>
          </p:cNvSpPr>
          <p:nvPr>
            <p:ph type="ftr" sz="quarter" idx="16"/>
          </p:nvPr>
        </p:nvSpPr>
        <p:spPr/>
        <p:txBody>
          <a:bodyPr/>
          <a:lstStyle/>
          <a:p>
            <a:endParaRPr lang="sv-SE" dirty="0"/>
          </a:p>
        </p:txBody>
      </p:sp>
    </p:spTree>
    <p:extLst>
      <p:ext uri="{BB962C8B-B14F-4D97-AF65-F5344CB8AC3E}">
        <p14:creationId xmlns:p14="http://schemas.microsoft.com/office/powerpoint/2010/main" val="175297568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13_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en-US"/>
              <a:t>Click to edit Master title style</a:t>
            </a:r>
            <a:endParaRPr lang="sv-SE"/>
          </a:p>
        </p:txBody>
      </p:sp>
      <p:sp>
        <p:nvSpPr>
          <p:cNvPr id="10" name="Platshållare för innehåll 9"/>
          <p:cNvSpPr>
            <a:spLocks noGrp="1"/>
          </p:cNvSpPr>
          <p:nvPr>
            <p:ph sz="quarter" idx="13"/>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dirty="0"/>
          </a:p>
        </p:txBody>
      </p:sp>
      <p:sp>
        <p:nvSpPr>
          <p:cNvPr id="14" name="Platshållare för datum 13"/>
          <p:cNvSpPr>
            <a:spLocks noGrp="1"/>
          </p:cNvSpPr>
          <p:nvPr>
            <p:ph type="dt" sz="half" idx="14"/>
          </p:nvPr>
        </p:nvSpPr>
        <p:spPr/>
        <p:txBody>
          <a:bodyPr/>
          <a:lstStyle/>
          <a:p>
            <a:r>
              <a:rPr lang="sv-SE"/>
              <a:t>2011-11-25 •</a:t>
            </a:r>
            <a:endParaRPr lang="sv-SE" dirty="0"/>
          </a:p>
        </p:txBody>
      </p:sp>
      <p:sp>
        <p:nvSpPr>
          <p:cNvPr id="15" name="Platshållare för bildnummer 14"/>
          <p:cNvSpPr>
            <a:spLocks noGrp="1"/>
          </p:cNvSpPr>
          <p:nvPr>
            <p:ph type="sldNum" sz="quarter" idx="15"/>
          </p:nvPr>
        </p:nvSpPr>
        <p:spPr/>
        <p:txBody>
          <a:bodyPr/>
          <a:lstStyle/>
          <a:p>
            <a:fld id="{7228F3A8-713B-4D36-B82A-96E797891AA7}" type="slidenum">
              <a:rPr lang="sv-SE" smtClean="0"/>
              <a:pPr/>
              <a:t>‹#›</a:t>
            </a:fld>
            <a:endParaRPr lang="sv-SE" dirty="0"/>
          </a:p>
        </p:txBody>
      </p:sp>
      <p:sp>
        <p:nvSpPr>
          <p:cNvPr id="16" name="Platshållare för sidfot 15"/>
          <p:cNvSpPr>
            <a:spLocks noGrp="1"/>
          </p:cNvSpPr>
          <p:nvPr>
            <p:ph type="ftr" sz="quarter" idx="16"/>
          </p:nvPr>
        </p:nvSpPr>
        <p:spPr/>
        <p:txBody>
          <a:bodyPr/>
          <a:lstStyle/>
          <a:p>
            <a:endParaRPr lang="sv-SE" dirty="0"/>
          </a:p>
        </p:txBody>
      </p:sp>
    </p:spTree>
    <p:extLst>
      <p:ext uri="{BB962C8B-B14F-4D97-AF65-F5344CB8AC3E}">
        <p14:creationId xmlns:p14="http://schemas.microsoft.com/office/powerpoint/2010/main" val="76584959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14_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en-US"/>
              <a:t>Click to edit Master title style</a:t>
            </a:r>
            <a:endParaRPr lang="sv-SE"/>
          </a:p>
        </p:txBody>
      </p:sp>
      <p:sp>
        <p:nvSpPr>
          <p:cNvPr id="10" name="Platshållare för innehåll 9"/>
          <p:cNvSpPr>
            <a:spLocks noGrp="1"/>
          </p:cNvSpPr>
          <p:nvPr>
            <p:ph sz="quarter" idx="13"/>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dirty="0"/>
          </a:p>
        </p:txBody>
      </p:sp>
      <p:sp>
        <p:nvSpPr>
          <p:cNvPr id="14" name="Platshållare för datum 13"/>
          <p:cNvSpPr>
            <a:spLocks noGrp="1"/>
          </p:cNvSpPr>
          <p:nvPr>
            <p:ph type="dt" sz="half" idx="14"/>
          </p:nvPr>
        </p:nvSpPr>
        <p:spPr/>
        <p:txBody>
          <a:bodyPr/>
          <a:lstStyle/>
          <a:p>
            <a:r>
              <a:rPr lang="sv-SE"/>
              <a:t>2011-11-25 •</a:t>
            </a:r>
            <a:endParaRPr lang="sv-SE" dirty="0"/>
          </a:p>
        </p:txBody>
      </p:sp>
      <p:sp>
        <p:nvSpPr>
          <p:cNvPr id="15" name="Platshållare för bildnummer 14"/>
          <p:cNvSpPr>
            <a:spLocks noGrp="1"/>
          </p:cNvSpPr>
          <p:nvPr>
            <p:ph type="sldNum" sz="quarter" idx="15"/>
          </p:nvPr>
        </p:nvSpPr>
        <p:spPr/>
        <p:txBody>
          <a:bodyPr/>
          <a:lstStyle/>
          <a:p>
            <a:fld id="{7228F3A8-713B-4D36-B82A-96E797891AA7}" type="slidenum">
              <a:rPr lang="sv-SE" smtClean="0"/>
              <a:pPr/>
              <a:t>‹#›</a:t>
            </a:fld>
            <a:endParaRPr lang="sv-SE" dirty="0"/>
          </a:p>
        </p:txBody>
      </p:sp>
      <p:sp>
        <p:nvSpPr>
          <p:cNvPr id="16" name="Platshållare för sidfot 15"/>
          <p:cNvSpPr>
            <a:spLocks noGrp="1"/>
          </p:cNvSpPr>
          <p:nvPr>
            <p:ph type="ftr" sz="quarter" idx="16"/>
          </p:nvPr>
        </p:nvSpPr>
        <p:spPr/>
        <p:txBody>
          <a:bodyPr/>
          <a:lstStyle/>
          <a:p>
            <a:endParaRPr lang="sv-SE" dirty="0"/>
          </a:p>
        </p:txBody>
      </p:sp>
    </p:spTree>
    <p:extLst>
      <p:ext uri="{BB962C8B-B14F-4D97-AF65-F5344CB8AC3E}">
        <p14:creationId xmlns:p14="http://schemas.microsoft.com/office/powerpoint/2010/main" val="238445008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15_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en-US"/>
              <a:t>Click to edit Master title style</a:t>
            </a:r>
            <a:endParaRPr lang="sv-SE"/>
          </a:p>
        </p:txBody>
      </p:sp>
      <p:sp>
        <p:nvSpPr>
          <p:cNvPr id="10" name="Platshållare för innehåll 9"/>
          <p:cNvSpPr>
            <a:spLocks noGrp="1"/>
          </p:cNvSpPr>
          <p:nvPr>
            <p:ph sz="quarter" idx="13"/>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dirty="0"/>
          </a:p>
        </p:txBody>
      </p:sp>
      <p:sp>
        <p:nvSpPr>
          <p:cNvPr id="14" name="Platshållare för datum 13"/>
          <p:cNvSpPr>
            <a:spLocks noGrp="1"/>
          </p:cNvSpPr>
          <p:nvPr>
            <p:ph type="dt" sz="half" idx="14"/>
          </p:nvPr>
        </p:nvSpPr>
        <p:spPr/>
        <p:txBody>
          <a:bodyPr/>
          <a:lstStyle/>
          <a:p>
            <a:r>
              <a:rPr lang="sv-SE"/>
              <a:t>2011-11-25 •</a:t>
            </a:r>
            <a:endParaRPr lang="sv-SE" dirty="0"/>
          </a:p>
        </p:txBody>
      </p:sp>
      <p:sp>
        <p:nvSpPr>
          <p:cNvPr id="15" name="Platshållare för bildnummer 14"/>
          <p:cNvSpPr>
            <a:spLocks noGrp="1"/>
          </p:cNvSpPr>
          <p:nvPr>
            <p:ph type="sldNum" sz="quarter" idx="15"/>
          </p:nvPr>
        </p:nvSpPr>
        <p:spPr/>
        <p:txBody>
          <a:bodyPr/>
          <a:lstStyle/>
          <a:p>
            <a:fld id="{7228F3A8-713B-4D36-B82A-96E797891AA7}" type="slidenum">
              <a:rPr lang="sv-SE" smtClean="0"/>
              <a:pPr/>
              <a:t>‹#›</a:t>
            </a:fld>
            <a:endParaRPr lang="sv-SE" dirty="0"/>
          </a:p>
        </p:txBody>
      </p:sp>
      <p:sp>
        <p:nvSpPr>
          <p:cNvPr id="16" name="Platshållare för sidfot 15"/>
          <p:cNvSpPr>
            <a:spLocks noGrp="1"/>
          </p:cNvSpPr>
          <p:nvPr>
            <p:ph type="ftr" sz="quarter" idx="16"/>
          </p:nvPr>
        </p:nvSpPr>
        <p:spPr/>
        <p:txBody>
          <a:bodyPr/>
          <a:lstStyle/>
          <a:p>
            <a:endParaRPr lang="sv-SE" dirty="0"/>
          </a:p>
        </p:txBody>
      </p:sp>
    </p:spTree>
    <p:extLst>
      <p:ext uri="{BB962C8B-B14F-4D97-AF65-F5344CB8AC3E}">
        <p14:creationId xmlns:p14="http://schemas.microsoft.com/office/powerpoint/2010/main" val="270429723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16_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en-US"/>
              <a:t>Click to edit Master title style</a:t>
            </a:r>
            <a:endParaRPr lang="sv-SE"/>
          </a:p>
        </p:txBody>
      </p:sp>
      <p:sp>
        <p:nvSpPr>
          <p:cNvPr id="10" name="Platshållare för innehåll 9"/>
          <p:cNvSpPr>
            <a:spLocks noGrp="1"/>
          </p:cNvSpPr>
          <p:nvPr>
            <p:ph sz="quarter" idx="13"/>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dirty="0"/>
          </a:p>
        </p:txBody>
      </p:sp>
      <p:sp>
        <p:nvSpPr>
          <p:cNvPr id="14" name="Platshållare för datum 13"/>
          <p:cNvSpPr>
            <a:spLocks noGrp="1"/>
          </p:cNvSpPr>
          <p:nvPr>
            <p:ph type="dt" sz="half" idx="14"/>
          </p:nvPr>
        </p:nvSpPr>
        <p:spPr/>
        <p:txBody>
          <a:bodyPr/>
          <a:lstStyle/>
          <a:p>
            <a:r>
              <a:rPr lang="sv-SE"/>
              <a:t>2011-11-25 •</a:t>
            </a:r>
            <a:endParaRPr lang="sv-SE" dirty="0"/>
          </a:p>
        </p:txBody>
      </p:sp>
      <p:sp>
        <p:nvSpPr>
          <p:cNvPr id="15" name="Platshållare för bildnummer 14"/>
          <p:cNvSpPr>
            <a:spLocks noGrp="1"/>
          </p:cNvSpPr>
          <p:nvPr>
            <p:ph type="sldNum" sz="quarter" idx="15"/>
          </p:nvPr>
        </p:nvSpPr>
        <p:spPr/>
        <p:txBody>
          <a:bodyPr/>
          <a:lstStyle/>
          <a:p>
            <a:fld id="{7228F3A8-713B-4D36-B82A-96E797891AA7}" type="slidenum">
              <a:rPr lang="sv-SE" smtClean="0"/>
              <a:pPr/>
              <a:t>‹#›</a:t>
            </a:fld>
            <a:endParaRPr lang="sv-SE" dirty="0"/>
          </a:p>
        </p:txBody>
      </p:sp>
      <p:sp>
        <p:nvSpPr>
          <p:cNvPr id="16" name="Platshållare för sidfot 15"/>
          <p:cNvSpPr>
            <a:spLocks noGrp="1"/>
          </p:cNvSpPr>
          <p:nvPr>
            <p:ph type="ftr" sz="quarter" idx="16"/>
          </p:nvPr>
        </p:nvSpPr>
        <p:spPr/>
        <p:txBody>
          <a:bodyPr/>
          <a:lstStyle/>
          <a:p>
            <a:endParaRPr lang="sv-SE" dirty="0"/>
          </a:p>
        </p:txBody>
      </p:sp>
    </p:spTree>
    <p:extLst>
      <p:ext uri="{BB962C8B-B14F-4D97-AF65-F5344CB8AC3E}">
        <p14:creationId xmlns:p14="http://schemas.microsoft.com/office/powerpoint/2010/main" val="289258970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17_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en-US"/>
              <a:t>Click to edit Master title style</a:t>
            </a:r>
            <a:endParaRPr lang="sv-SE"/>
          </a:p>
        </p:txBody>
      </p:sp>
      <p:sp>
        <p:nvSpPr>
          <p:cNvPr id="10" name="Platshållare för innehåll 9"/>
          <p:cNvSpPr>
            <a:spLocks noGrp="1"/>
          </p:cNvSpPr>
          <p:nvPr>
            <p:ph sz="quarter" idx="13"/>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dirty="0"/>
          </a:p>
        </p:txBody>
      </p:sp>
      <p:sp>
        <p:nvSpPr>
          <p:cNvPr id="14" name="Platshållare för datum 13"/>
          <p:cNvSpPr>
            <a:spLocks noGrp="1"/>
          </p:cNvSpPr>
          <p:nvPr>
            <p:ph type="dt" sz="half" idx="14"/>
          </p:nvPr>
        </p:nvSpPr>
        <p:spPr/>
        <p:txBody>
          <a:bodyPr/>
          <a:lstStyle/>
          <a:p>
            <a:r>
              <a:rPr lang="sv-SE"/>
              <a:t>2011-11-25 •</a:t>
            </a:r>
            <a:endParaRPr lang="sv-SE" dirty="0"/>
          </a:p>
        </p:txBody>
      </p:sp>
      <p:sp>
        <p:nvSpPr>
          <p:cNvPr id="15" name="Platshållare för bildnummer 14"/>
          <p:cNvSpPr>
            <a:spLocks noGrp="1"/>
          </p:cNvSpPr>
          <p:nvPr>
            <p:ph type="sldNum" sz="quarter" idx="15"/>
          </p:nvPr>
        </p:nvSpPr>
        <p:spPr/>
        <p:txBody>
          <a:bodyPr/>
          <a:lstStyle/>
          <a:p>
            <a:fld id="{7228F3A8-713B-4D36-B82A-96E797891AA7}" type="slidenum">
              <a:rPr lang="sv-SE" smtClean="0"/>
              <a:pPr/>
              <a:t>‹#›</a:t>
            </a:fld>
            <a:endParaRPr lang="sv-SE" dirty="0"/>
          </a:p>
        </p:txBody>
      </p:sp>
      <p:sp>
        <p:nvSpPr>
          <p:cNvPr id="16" name="Platshållare för sidfot 15"/>
          <p:cNvSpPr>
            <a:spLocks noGrp="1"/>
          </p:cNvSpPr>
          <p:nvPr>
            <p:ph type="ftr" sz="quarter" idx="16"/>
          </p:nvPr>
        </p:nvSpPr>
        <p:spPr/>
        <p:txBody>
          <a:bodyPr/>
          <a:lstStyle/>
          <a:p>
            <a:endParaRPr lang="sv-SE" dirty="0"/>
          </a:p>
        </p:txBody>
      </p:sp>
    </p:spTree>
    <p:extLst>
      <p:ext uri="{BB962C8B-B14F-4D97-AF65-F5344CB8AC3E}">
        <p14:creationId xmlns:p14="http://schemas.microsoft.com/office/powerpoint/2010/main" val="13222393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Rubrik, ingress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FF1D13E-D525-4B7C-ADB3-1266D402AF9A}"/>
              </a:ext>
            </a:extLst>
          </p:cNvPr>
          <p:cNvSpPr>
            <a:spLocks noGrp="1"/>
          </p:cNvSpPr>
          <p:nvPr>
            <p:ph type="title"/>
          </p:nvPr>
        </p:nvSpPr>
        <p:spPr>
          <a:xfrm>
            <a:off x="945020" y="664640"/>
            <a:ext cx="7886700" cy="362922"/>
          </a:xfrm>
        </p:spPr>
        <p:txBody>
          <a:bodyPr/>
          <a:lstStyle/>
          <a:p>
            <a:r>
              <a:rPr lang="sv-SE"/>
              <a:t>Klicka här för att ändra format</a:t>
            </a:r>
            <a:endParaRPr lang="sv-SE" dirty="0"/>
          </a:p>
        </p:txBody>
      </p:sp>
      <p:sp>
        <p:nvSpPr>
          <p:cNvPr id="3" name="Platshållare för text 2">
            <a:extLst>
              <a:ext uri="{FF2B5EF4-FFF2-40B4-BE49-F238E27FC236}">
                <a16:creationId xmlns:a16="http://schemas.microsoft.com/office/drawing/2014/main" id="{5AF41EAB-E431-4D57-B86B-52D0359BC1E3}"/>
              </a:ext>
            </a:extLst>
          </p:cNvPr>
          <p:cNvSpPr>
            <a:spLocks noGrp="1"/>
          </p:cNvSpPr>
          <p:nvPr>
            <p:ph type="body" idx="1"/>
          </p:nvPr>
        </p:nvSpPr>
        <p:spPr>
          <a:xfrm>
            <a:off x="942339" y="1258891"/>
            <a:ext cx="7891560" cy="389777"/>
          </a:xfrm>
        </p:spPr>
        <p:txBody>
          <a:bodyPr anchor="b"/>
          <a:lstStyle>
            <a:lvl1pPr marL="0" indent="0">
              <a:buNone/>
              <a:defRPr sz="1998" b="1"/>
            </a:lvl1pPr>
            <a:lvl2pPr marL="456789" indent="0">
              <a:buNone/>
              <a:defRPr sz="1998" b="1"/>
            </a:lvl2pPr>
            <a:lvl3pPr marL="913577" indent="0">
              <a:buNone/>
              <a:defRPr sz="1798" b="1"/>
            </a:lvl3pPr>
            <a:lvl4pPr marL="1370366" indent="0">
              <a:buNone/>
              <a:defRPr sz="1599" b="1"/>
            </a:lvl4pPr>
            <a:lvl5pPr marL="1827154" indent="0">
              <a:buNone/>
              <a:defRPr sz="1599" b="1"/>
            </a:lvl5pPr>
            <a:lvl6pPr marL="2283943" indent="0">
              <a:buNone/>
              <a:defRPr sz="1599" b="1"/>
            </a:lvl6pPr>
            <a:lvl7pPr marL="2740731" indent="0">
              <a:buNone/>
              <a:defRPr sz="1599" b="1"/>
            </a:lvl7pPr>
            <a:lvl8pPr marL="3197520" indent="0">
              <a:buNone/>
              <a:defRPr sz="1599" b="1"/>
            </a:lvl8pPr>
            <a:lvl9pPr marL="3654308" indent="0">
              <a:buNone/>
              <a:defRPr sz="1599" b="1"/>
            </a:lvl9pPr>
          </a:lstStyle>
          <a:p>
            <a:pPr lvl="0"/>
            <a:r>
              <a:rPr lang="sv-SE"/>
              <a:t>Redigera format för bakgrundstext</a:t>
            </a:r>
          </a:p>
        </p:txBody>
      </p:sp>
      <p:sp>
        <p:nvSpPr>
          <p:cNvPr id="4" name="Platshållare för innehåll 3">
            <a:extLst>
              <a:ext uri="{FF2B5EF4-FFF2-40B4-BE49-F238E27FC236}">
                <a16:creationId xmlns:a16="http://schemas.microsoft.com/office/drawing/2014/main" id="{FF3C3E10-2C61-455C-92CA-3E7B3FD41538}"/>
              </a:ext>
            </a:extLst>
          </p:cNvPr>
          <p:cNvSpPr>
            <a:spLocks noGrp="1"/>
          </p:cNvSpPr>
          <p:nvPr>
            <p:ph sz="half" idx="2"/>
          </p:nvPr>
        </p:nvSpPr>
        <p:spPr>
          <a:xfrm>
            <a:off x="945019" y="1668523"/>
            <a:ext cx="7886700" cy="2788316"/>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7" name="Platshållare för datum 6">
            <a:extLst>
              <a:ext uri="{FF2B5EF4-FFF2-40B4-BE49-F238E27FC236}">
                <a16:creationId xmlns:a16="http://schemas.microsoft.com/office/drawing/2014/main" id="{4E9D7870-9230-447B-BC07-0F33E6CB48A7}"/>
              </a:ext>
            </a:extLst>
          </p:cNvPr>
          <p:cNvSpPr>
            <a:spLocks noGrp="1"/>
          </p:cNvSpPr>
          <p:nvPr>
            <p:ph type="dt" sz="half" idx="10"/>
          </p:nvPr>
        </p:nvSpPr>
        <p:spPr/>
        <p:txBody>
          <a:bodyPr/>
          <a:lstStyle/>
          <a:p>
            <a:fld id="{226B75CC-284E-47EB-B969-76414D7B0007}" type="datetimeFigureOut">
              <a:rPr lang="sv-SE" smtClean="0"/>
              <a:t>2023-04-26</a:t>
            </a:fld>
            <a:endParaRPr lang="sv-SE"/>
          </a:p>
        </p:txBody>
      </p:sp>
      <p:sp>
        <p:nvSpPr>
          <p:cNvPr id="8" name="Platshållare för sidfot 7">
            <a:extLst>
              <a:ext uri="{FF2B5EF4-FFF2-40B4-BE49-F238E27FC236}">
                <a16:creationId xmlns:a16="http://schemas.microsoft.com/office/drawing/2014/main" id="{D0CF1430-9004-4D2E-88BC-DBD6484998C4}"/>
              </a:ext>
            </a:extLst>
          </p:cNvPr>
          <p:cNvSpPr>
            <a:spLocks noGrp="1"/>
          </p:cNvSpPr>
          <p:nvPr>
            <p:ph type="ftr" sz="quarter" idx="11"/>
          </p:nvPr>
        </p:nvSpPr>
        <p:spPr/>
        <p:txBody>
          <a:bodyPr/>
          <a:lstStyle/>
          <a:p>
            <a:endParaRPr lang="sv-SE"/>
          </a:p>
        </p:txBody>
      </p:sp>
      <p:sp>
        <p:nvSpPr>
          <p:cNvPr id="9" name="Platshållare för bildnummer 8">
            <a:extLst>
              <a:ext uri="{FF2B5EF4-FFF2-40B4-BE49-F238E27FC236}">
                <a16:creationId xmlns:a16="http://schemas.microsoft.com/office/drawing/2014/main" id="{08CB249C-2DF3-4F33-B129-100018FA000A}"/>
              </a:ext>
            </a:extLst>
          </p:cNvPr>
          <p:cNvSpPr>
            <a:spLocks noGrp="1"/>
          </p:cNvSpPr>
          <p:nvPr>
            <p:ph type="sldNum" sz="quarter" idx="12"/>
          </p:nvPr>
        </p:nvSpPr>
        <p:spPr/>
        <p:txBody>
          <a:bodyPr/>
          <a:lstStyle/>
          <a:p>
            <a:fld id="{06C49952-4283-4332-9A52-6B2CF238673A}" type="slidenum">
              <a:rPr lang="sv-SE" smtClean="0"/>
              <a:t>‹#›</a:t>
            </a:fld>
            <a:endParaRPr lang="sv-SE"/>
          </a:p>
        </p:txBody>
      </p:sp>
    </p:spTree>
    <p:extLst>
      <p:ext uri="{BB962C8B-B14F-4D97-AF65-F5344CB8AC3E}">
        <p14:creationId xmlns:p14="http://schemas.microsoft.com/office/powerpoint/2010/main" val="351474272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18_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en-US"/>
              <a:t>Click to edit Master title style</a:t>
            </a:r>
            <a:endParaRPr lang="sv-SE"/>
          </a:p>
        </p:txBody>
      </p:sp>
      <p:sp>
        <p:nvSpPr>
          <p:cNvPr id="10" name="Platshållare för innehåll 9"/>
          <p:cNvSpPr>
            <a:spLocks noGrp="1"/>
          </p:cNvSpPr>
          <p:nvPr>
            <p:ph sz="quarter" idx="13"/>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dirty="0"/>
          </a:p>
        </p:txBody>
      </p:sp>
      <p:sp>
        <p:nvSpPr>
          <p:cNvPr id="14" name="Platshållare för datum 13"/>
          <p:cNvSpPr>
            <a:spLocks noGrp="1"/>
          </p:cNvSpPr>
          <p:nvPr>
            <p:ph type="dt" sz="half" idx="14"/>
          </p:nvPr>
        </p:nvSpPr>
        <p:spPr/>
        <p:txBody>
          <a:bodyPr/>
          <a:lstStyle/>
          <a:p>
            <a:r>
              <a:rPr lang="sv-SE"/>
              <a:t>2011-11-25 •</a:t>
            </a:r>
            <a:endParaRPr lang="sv-SE" dirty="0"/>
          </a:p>
        </p:txBody>
      </p:sp>
      <p:sp>
        <p:nvSpPr>
          <p:cNvPr id="15" name="Platshållare för bildnummer 14"/>
          <p:cNvSpPr>
            <a:spLocks noGrp="1"/>
          </p:cNvSpPr>
          <p:nvPr>
            <p:ph type="sldNum" sz="quarter" idx="15"/>
          </p:nvPr>
        </p:nvSpPr>
        <p:spPr/>
        <p:txBody>
          <a:bodyPr/>
          <a:lstStyle/>
          <a:p>
            <a:fld id="{7228F3A8-713B-4D36-B82A-96E797891AA7}" type="slidenum">
              <a:rPr lang="sv-SE" smtClean="0"/>
              <a:pPr/>
              <a:t>‹#›</a:t>
            </a:fld>
            <a:endParaRPr lang="sv-SE" dirty="0"/>
          </a:p>
        </p:txBody>
      </p:sp>
      <p:sp>
        <p:nvSpPr>
          <p:cNvPr id="16" name="Platshållare för sidfot 15"/>
          <p:cNvSpPr>
            <a:spLocks noGrp="1"/>
          </p:cNvSpPr>
          <p:nvPr>
            <p:ph type="ftr" sz="quarter" idx="16"/>
          </p:nvPr>
        </p:nvSpPr>
        <p:spPr/>
        <p:txBody>
          <a:bodyPr/>
          <a:lstStyle/>
          <a:p>
            <a:endParaRPr lang="sv-SE" dirty="0"/>
          </a:p>
        </p:txBody>
      </p:sp>
    </p:spTree>
    <p:extLst>
      <p:ext uri="{BB962C8B-B14F-4D97-AF65-F5344CB8AC3E}">
        <p14:creationId xmlns:p14="http://schemas.microsoft.com/office/powerpoint/2010/main" val="100341348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20_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en-US"/>
              <a:t>Click to edit Master title style</a:t>
            </a:r>
            <a:endParaRPr lang="sv-SE"/>
          </a:p>
        </p:txBody>
      </p:sp>
      <p:sp>
        <p:nvSpPr>
          <p:cNvPr id="10" name="Platshållare för innehåll 9"/>
          <p:cNvSpPr>
            <a:spLocks noGrp="1"/>
          </p:cNvSpPr>
          <p:nvPr>
            <p:ph sz="quarter" idx="13"/>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dirty="0"/>
          </a:p>
        </p:txBody>
      </p:sp>
      <p:sp>
        <p:nvSpPr>
          <p:cNvPr id="14" name="Platshållare för datum 13"/>
          <p:cNvSpPr>
            <a:spLocks noGrp="1"/>
          </p:cNvSpPr>
          <p:nvPr>
            <p:ph type="dt" sz="half" idx="14"/>
          </p:nvPr>
        </p:nvSpPr>
        <p:spPr/>
        <p:txBody>
          <a:bodyPr/>
          <a:lstStyle/>
          <a:p>
            <a:r>
              <a:rPr lang="sv-SE"/>
              <a:t>2011-11-25 •</a:t>
            </a:r>
            <a:endParaRPr lang="sv-SE" dirty="0"/>
          </a:p>
        </p:txBody>
      </p:sp>
      <p:sp>
        <p:nvSpPr>
          <p:cNvPr id="15" name="Platshållare för bildnummer 14"/>
          <p:cNvSpPr>
            <a:spLocks noGrp="1"/>
          </p:cNvSpPr>
          <p:nvPr>
            <p:ph type="sldNum" sz="quarter" idx="15"/>
          </p:nvPr>
        </p:nvSpPr>
        <p:spPr/>
        <p:txBody>
          <a:bodyPr/>
          <a:lstStyle/>
          <a:p>
            <a:fld id="{7228F3A8-713B-4D36-B82A-96E797891AA7}" type="slidenum">
              <a:rPr lang="sv-SE" smtClean="0"/>
              <a:pPr/>
              <a:t>‹#›</a:t>
            </a:fld>
            <a:endParaRPr lang="sv-SE" dirty="0"/>
          </a:p>
        </p:txBody>
      </p:sp>
      <p:sp>
        <p:nvSpPr>
          <p:cNvPr id="16" name="Platshållare för sidfot 15"/>
          <p:cNvSpPr>
            <a:spLocks noGrp="1"/>
          </p:cNvSpPr>
          <p:nvPr>
            <p:ph type="ftr" sz="quarter" idx="16"/>
          </p:nvPr>
        </p:nvSpPr>
        <p:spPr/>
        <p:txBody>
          <a:bodyPr/>
          <a:lstStyle/>
          <a:p>
            <a:endParaRPr lang="sv-SE" dirty="0"/>
          </a:p>
        </p:txBody>
      </p:sp>
    </p:spTree>
    <p:extLst>
      <p:ext uri="{BB962C8B-B14F-4D97-AF65-F5344CB8AC3E}">
        <p14:creationId xmlns:p14="http://schemas.microsoft.com/office/powerpoint/2010/main" val="265346976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21_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en-US"/>
              <a:t>Click to edit Master title style</a:t>
            </a:r>
            <a:endParaRPr lang="sv-SE"/>
          </a:p>
        </p:txBody>
      </p:sp>
      <p:sp>
        <p:nvSpPr>
          <p:cNvPr id="10" name="Platshållare för innehåll 9"/>
          <p:cNvSpPr>
            <a:spLocks noGrp="1"/>
          </p:cNvSpPr>
          <p:nvPr>
            <p:ph sz="quarter" idx="13"/>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dirty="0"/>
          </a:p>
        </p:txBody>
      </p:sp>
      <p:sp>
        <p:nvSpPr>
          <p:cNvPr id="14" name="Platshållare för datum 13"/>
          <p:cNvSpPr>
            <a:spLocks noGrp="1"/>
          </p:cNvSpPr>
          <p:nvPr>
            <p:ph type="dt" sz="half" idx="14"/>
          </p:nvPr>
        </p:nvSpPr>
        <p:spPr/>
        <p:txBody>
          <a:bodyPr/>
          <a:lstStyle/>
          <a:p>
            <a:r>
              <a:rPr lang="sv-SE"/>
              <a:t>2011-11-25 •</a:t>
            </a:r>
            <a:endParaRPr lang="sv-SE" dirty="0"/>
          </a:p>
        </p:txBody>
      </p:sp>
      <p:sp>
        <p:nvSpPr>
          <p:cNvPr id="15" name="Platshållare för bildnummer 14"/>
          <p:cNvSpPr>
            <a:spLocks noGrp="1"/>
          </p:cNvSpPr>
          <p:nvPr>
            <p:ph type="sldNum" sz="quarter" idx="15"/>
          </p:nvPr>
        </p:nvSpPr>
        <p:spPr/>
        <p:txBody>
          <a:bodyPr/>
          <a:lstStyle/>
          <a:p>
            <a:fld id="{7228F3A8-713B-4D36-B82A-96E797891AA7}" type="slidenum">
              <a:rPr lang="sv-SE" smtClean="0"/>
              <a:pPr/>
              <a:t>‹#›</a:t>
            </a:fld>
            <a:endParaRPr lang="sv-SE" dirty="0"/>
          </a:p>
        </p:txBody>
      </p:sp>
      <p:sp>
        <p:nvSpPr>
          <p:cNvPr id="16" name="Platshållare för sidfot 15"/>
          <p:cNvSpPr>
            <a:spLocks noGrp="1"/>
          </p:cNvSpPr>
          <p:nvPr>
            <p:ph type="ftr" sz="quarter" idx="16"/>
          </p:nvPr>
        </p:nvSpPr>
        <p:spPr/>
        <p:txBody>
          <a:bodyPr/>
          <a:lstStyle/>
          <a:p>
            <a:endParaRPr lang="sv-SE" dirty="0"/>
          </a:p>
        </p:txBody>
      </p:sp>
    </p:spTree>
    <p:extLst>
      <p:ext uri="{BB962C8B-B14F-4D97-AF65-F5344CB8AC3E}">
        <p14:creationId xmlns:p14="http://schemas.microsoft.com/office/powerpoint/2010/main" val="103418961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23_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en-US"/>
              <a:t>Click to edit Master title style</a:t>
            </a:r>
            <a:endParaRPr lang="sv-SE"/>
          </a:p>
        </p:txBody>
      </p:sp>
      <p:sp>
        <p:nvSpPr>
          <p:cNvPr id="10" name="Platshållare för innehåll 9"/>
          <p:cNvSpPr>
            <a:spLocks noGrp="1"/>
          </p:cNvSpPr>
          <p:nvPr>
            <p:ph sz="quarter" idx="13"/>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dirty="0"/>
          </a:p>
        </p:txBody>
      </p:sp>
      <p:sp>
        <p:nvSpPr>
          <p:cNvPr id="14" name="Platshållare för datum 13"/>
          <p:cNvSpPr>
            <a:spLocks noGrp="1"/>
          </p:cNvSpPr>
          <p:nvPr>
            <p:ph type="dt" sz="half" idx="14"/>
          </p:nvPr>
        </p:nvSpPr>
        <p:spPr/>
        <p:txBody>
          <a:bodyPr/>
          <a:lstStyle/>
          <a:p>
            <a:r>
              <a:rPr lang="sv-SE"/>
              <a:t>2011-11-25 •</a:t>
            </a:r>
            <a:endParaRPr lang="sv-SE" dirty="0"/>
          </a:p>
        </p:txBody>
      </p:sp>
      <p:sp>
        <p:nvSpPr>
          <p:cNvPr id="15" name="Platshållare för bildnummer 14"/>
          <p:cNvSpPr>
            <a:spLocks noGrp="1"/>
          </p:cNvSpPr>
          <p:nvPr>
            <p:ph type="sldNum" sz="quarter" idx="15"/>
          </p:nvPr>
        </p:nvSpPr>
        <p:spPr/>
        <p:txBody>
          <a:bodyPr/>
          <a:lstStyle/>
          <a:p>
            <a:fld id="{7228F3A8-713B-4D36-B82A-96E797891AA7}" type="slidenum">
              <a:rPr lang="sv-SE" smtClean="0"/>
              <a:pPr/>
              <a:t>‹#›</a:t>
            </a:fld>
            <a:endParaRPr lang="sv-SE" dirty="0"/>
          </a:p>
        </p:txBody>
      </p:sp>
      <p:sp>
        <p:nvSpPr>
          <p:cNvPr id="16" name="Platshållare för sidfot 15"/>
          <p:cNvSpPr>
            <a:spLocks noGrp="1"/>
          </p:cNvSpPr>
          <p:nvPr>
            <p:ph type="ftr" sz="quarter" idx="16"/>
          </p:nvPr>
        </p:nvSpPr>
        <p:spPr/>
        <p:txBody>
          <a:bodyPr/>
          <a:lstStyle/>
          <a:p>
            <a:endParaRPr lang="sv-SE" dirty="0"/>
          </a:p>
        </p:txBody>
      </p:sp>
    </p:spTree>
    <p:extLst>
      <p:ext uri="{BB962C8B-B14F-4D97-AF65-F5344CB8AC3E}">
        <p14:creationId xmlns:p14="http://schemas.microsoft.com/office/powerpoint/2010/main" val="13154069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Rubrik, ingress och två innehålls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FF1D13E-D525-4B7C-ADB3-1266D402AF9A}"/>
              </a:ext>
            </a:extLst>
          </p:cNvPr>
          <p:cNvSpPr>
            <a:spLocks noGrp="1"/>
          </p:cNvSpPr>
          <p:nvPr>
            <p:ph type="title"/>
          </p:nvPr>
        </p:nvSpPr>
        <p:spPr>
          <a:xfrm>
            <a:off x="945020" y="664640"/>
            <a:ext cx="7886700" cy="362922"/>
          </a:xfrm>
        </p:spPr>
        <p:txBody>
          <a:bodyPr/>
          <a:lstStyle/>
          <a:p>
            <a:r>
              <a:rPr lang="sv-SE"/>
              <a:t>Klicka här för att ändra format</a:t>
            </a:r>
            <a:endParaRPr lang="sv-SE" dirty="0"/>
          </a:p>
        </p:txBody>
      </p:sp>
      <p:sp>
        <p:nvSpPr>
          <p:cNvPr id="3" name="Platshållare för text 2">
            <a:extLst>
              <a:ext uri="{FF2B5EF4-FFF2-40B4-BE49-F238E27FC236}">
                <a16:creationId xmlns:a16="http://schemas.microsoft.com/office/drawing/2014/main" id="{5AF41EAB-E431-4D57-B86B-52D0359BC1E3}"/>
              </a:ext>
            </a:extLst>
          </p:cNvPr>
          <p:cNvSpPr>
            <a:spLocks noGrp="1"/>
          </p:cNvSpPr>
          <p:nvPr>
            <p:ph type="body" idx="1"/>
          </p:nvPr>
        </p:nvSpPr>
        <p:spPr>
          <a:xfrm>
            <a:off x="942339" y="1258891"/>
            <a:ext cx="7891560" cy="389777"/>
          </a:xfrm>
        </p:spPr>
        <p:txBody>
          <a:bodyPr anchor="b"/>
          <a:lstStyle>
            <a:lvl1pPr marL="0" indent="0">
              <a:buNone/>
              <a:defRPr sz="1998" b="1"/>
            </a:lvl1pPr>
            <a:lvl2pPr marL="456789" indent="0">
              <a:buNone/>
              <a:defRPr sz="1998" b="1"/>
            </a:lvl2pPr>
            <a:lvl3pPr marL="913577" indent="0">
              <a:buNone/>
              <a:defRPr sz="1798" b="1"/>
            </a:lvl3pPr>
            <a:lvl4pPr marL="1370366" indent="0">
              <a:buNone/>
              <a:defRPr sz="1599" b="1"/>
            </a:lvl4pPr>
            <a:lvl5pPr marL="1827154" indent="0">
              <a:buNone/>
              <a:defRPr sz="1599" b="1"/>
            </a:lvl5pPr>
            <a:lvl6pPr marL="2283943" indent="0">
              <a:buNone/>
              <a:defRPr sz="1599" b="1"/>
            </a:lvl6pPr>
            <a:lvl7pPr marL="2740731" indent="0">
              <a:buNone/>
              <a:defRPr sz="1599" b="1"/>
            </a:lvl7pPr>
            <a:lvl8pPr marL="3197520" indent="0">
              <a:buNone/>
              <a:defRPr sz="1599" b="1"/>
            </a:lvl8pPr>
            <a:lvl9pPr marL="3654308" indent="0">
              <a:buNone/>
              <a:defRPr sz="1599" b="1"/>
            </a:lvl9pPr>
          </a:lstStyle>
          <a:p>
            <a:pPr lvl="0"/>
            <a:r>
              <a:rPr lang="sv-SE"/>
              <a:t>Redigera format för bakgrundstext</a:t>
            </a:r>
          </a:p>
        </p:txBody>
      </p:sp>
      <p:sp>
        <p:nvSpPr>
          <p:cNvPr id="4" name="Platshållare för innehåll 3">
            <a:extLst>
              <a:ext uri="{FF2B5EF4-FFF2-40B4-BE49-F238E27FC236}">
                <a16:creationId xmlns:a16="http://schemas.microsoft.com/office/drawing/2014/main" id="{FF3C3E10-2C61-455C-92CA-3E7B3FD41538}"/>
              </a:ext>
            </a:extLst>
          </p:cNvPr>
          <p:cNvSpPr>
            <a:spLocks noGrp="1"/>
          </p:cNvSpPr>
          <p:nvPr>
            <p:ph sz="half" idx="2"/>
          </p:nvPr>
        </p:nvSpPr>
        <p:spPr>
          <a:xfrm>
            <a:off x="945022" y="1668523"/>
            <a:ext cx="3877189" cy="2788316"/>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6" name="Platshållare för innehåll 5">
            <a:extLst>
              <a:ext uri="{FF2B5EF4-FFF2-40B4-BE49-F238E27FC236}">
                <a16:creationId xmlns:a16="http://schemas.microsoft.com/office/drawing/2014/main" id="{774F542F-FF01-451C-9C02-BE00AE03F6B3}"/>
              </a:ext>
            </a:extLst>
          </p:cNvPr>
          <p:cNvSpPr>
            <a:spLocks noGrp="1"/>
          </p:cNvSpPr>
          <p:nvPr>
            <p:ph sz="quarter" idx="4"/>
          </p:nvPr>
        </p:nvSpPr>
        <p:spPr>
          <a:xfrm>
            <a:off x="4945520" y="1668523"/>
            <a:ext cx="3886200" cy="2788316"/>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7" name="Platshållare för datum 6">
            <a:extLst>
              <a:ext uri="{FF2B5EF4-FFF2-40B4-BE49-F238E27FC236}">
                <a16:creationId xmlns:a16="http://schemas.microsoft.com/office/drawing/2014/main" id="{4E9D7870-9230-447B-BC07-0F33E6CB48A7}"/>
              </a:ext>
            </a:extLst>
          </p:cNvPr>
          <p:cNvSpPr>
            <a:spLocks noGrp="1"/>
          </p:cNvSpPr>
          <p:nvPr>
            <p:ph type="dt" sz="half" idx="10"/>
          </p:nvPr>
        </p:nvSpPr>
        <p:spPr/>
        <p:txBody>
          <a:bodyPr/>
          <a:lstStyle/>
          <a:p>
            <a:fld id="{226B75CC-284E-47EB-B969-76414D7B0007}" type="datetimeFigureOut">
              <a:rPr lang="sv-SE" smtClean="0"/>
              <a:t>2023-04-26</a:t>
            </a:fld>
            <a:endParaRPr lang="sv-SE"/>
          </a:p>
        </p:txBody>
      </p:sp>
      <p:sp>
        <p:nvSpPr>
          <p:cNvPr id="8" name="Platshållare för sidfot 7">
            <a:extLst>
              <a:ext uri="{FF2B5EF4-FFF2-40B4-BE49-F238E27FC236}">
                <a16:creationId xmlns:a16="http://schemas.microsoft.com/office/drawing/2014/main" id="{D0CF1430-9004-4D2E-88BC-DBD6484998C4}"/>
              </a:ext>
            </a:extLst>
          </p:cNvPr>
          <p:cNvSpPr>
            <a:spLocks noGrp="1"/>
          </p:cNvSpPr>
          <p:nvPr>
            <p:ph type="ftr" sz="quarter" idx="11"/>
          </p:nvPr>
        </p:nvSpPr>
        <p:spPr/>
        <p:txBody>
          <a:bodyPr/>
          <a:lstStyle/>
          <a:p>
            <a:endParaRPr lang="sv-SE"/>
          </a:p>
        </p:txBody>
      </p:sp>
      <p:sp>
        <p:nvSpPr>
          <p:cNvPr id="9" name="Platshållare för bildnummer 8">
            <a:extLst>
              <a:ext uri="{FF2B5EF4-FFF2-40B4-BE49-F238E27FC236}">
                <a16:creationId xmlns:a16="http://schemas.microsoft.com/office/drawing/2014/main" id="{08CB249C-2DF3-4F33-B129-100018FA000A}"/>
              </a:ext>
            </a:extLst>
          </p:cNvPr>
          <p:cNvSpPr>
            <a:spLocks noGrp="1"/>
          </p:cNvSpPr>
          <p:nvPr>
            <p:ph type="sldNum" sz="quarter" idx="12"/>
          </p:nvPr>
        </p:nvSpPr>
        <p:spPr/>
        <p:txBody>
          <a:bodyPr/>
          <a:lstStyle/>
          <a:p>
            <a:fld id="{06C49952-4283-4332-9A52-6B2CF238673A}" type="slidenum">
              <a:rPr lang="sv-SE" smtClean="0"/>
              <a:t>‹#›</a:t>
            </a:fld>
            <a:endParaRPr lang="sv-SE"/>
          </a:p>
        </p:txBody>
      </p:sp>
    </p:spTree>
    <p:extLst>
      <p:ext uri="{BB962C8B-B14F-4D97-AF65-F5344CB8AC3E}">
        <p14:creationId xmlns:p14="http://schemas.microsoft.com/office/powerpoint/2010/main" val="11312360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780566B-5A8D-4B04-837B-A77CF6F2E151}"/>
              </a:ext>
            </a:extLst>
          </p:cNvPr>
          <p:cNvSpPr>
            <a:spLocks noGrp="1"/>
          </p:cNvSpPr>
          <p:nvPr>
            <p:ph type="title"/>
          </p:nvPr>
        </p:nvSpPr>
        <p:spPr/>
        <p:txBody>
          <a:bodyPr/>
          <a:lstStyle/>
          <a:p>
            <a:r>
              <a:rPr lang="sv-SE"/>
              <a:t>Klicka här för att ändra format</a:t>
            </a:r>
            <a:endParaRPr lang="sv-SE" dirty="0"/>
          </a:p>
        </p:txBody>
      </p:sp>
      <p:sp>
        <p:nvSpPr>
          <p:cNvPr id="3" name="Platshållare för innehåll 2">
            <a:extLst>
              <a:ext uri="{FF2B5EF4-FFF2-40B4-BE49-F238E27FC236}">
                <a16:creationId xmlns:a16="http://schemas.microsoft.com/office/drawing/2014/main" id="{7473C7A2-FDAC-428E-95C8-62654ACAF966}"/>
              </a:ext>
            </a:extLst>
          </p:cNvPr>
          <p:cNvSpPr>
            <a:spLocks noGrp="1"/>
          </p:cNvSpPr>
          <p:nvPr>
            <p:ph sz="half" idx="1"/>
          </p:nvPr>
        </p:nvSpPr>
        <p:spPr>
          <a:xfrm>
            <a:off x="945022" y="1668523"/>
            <a:ext cx="3877189" cy="2788316"/>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innehåll 3">
            <a:extLst>
              <a:ext uri="{FF2B5EF4-FFF2-40B4-BE49-F238E27FC236}">
                <a16:creationId xmlns:a16="http://schemas.microsoft.com/office/drawing/2014/main" id="{AF7EAFED-7CD1-478A-B5C5-D286FB2DA92F}"/>
              </a:ext>
            </a:extLst>
          </p:cNvPr>
          <p:cNvSpPr>
            <a:spLocks noGrp="1"/>
          </p:cNvSpPr>
          <p:nvPr>
            <p:ph sz="half" idx="2"/>
          </p:nvPr>
        </p:nvSpPr>
        <p:spPr>
          <a:xfrm>
            <a:off x="4945520" y="1668523"/>
            <a:ext cx="3886200" cy="2788316"/>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datum 4">
            <a:extLst>
              <a:ext uri="{FF2B5EF4-FFF2-40B4-BE49-F238E27FC236}">
                <a16:creationId xmlns:a16="http://schemas.microsoft.com/office/drawing/2014/main" id="{4A67ACB6-FD82-4EAC-8C05-3A6A3208071A}"/>
              </a:ext>
            </a:extLst>
          </p:cNvPr>
          <p:cNvSpPr>
            <a:spLocks noGrp="1"/>
          </p:cNvSpPr>
          <p:nvPr>
            <p:ph type="dt" sz="half" idx="10"/>
          </p:nvPr>
        </p:nvSpPr>
        <p:spPr/>
        <p:txBody>
          <a:bodyPr/>
          <a:lstStyle/>
          <a:p>
            <a:fld id="{226B75CC-284E-47EB-B969-76414D7B0007}" type="datetimeFigureOut">
              <a:rPr lang="sv-SE" smtClean="0"/>
              <a:t>2023-04-26</a:t>
            </a:fld>
            <a:endParaRPr lang="sv-SE"/>
          </a:p>
        </p:txBody>
      </p:sp>
      <p:sp>
        <p:nvSpPr>
          <p:cNvPr id="6" name="Platshållare för sidfot 5">
            <a:extLst>
              <a:ext uri="{FF2B5EF4-FFF2-40B4-BE49-F238E27FC236}">
                <a16:creationId xmlns:a16="http://schemas.microsoft.com/office/drawing/2014/main" id="{8427DDD6-8388-417A-9FDE-0CD1AB0CB627}"/>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5FE12BA0-B4CF-494C-B963-E27065797C51}"/>
              </a:ext>
            </a:extLst>
          </p:cNvPr>
          <p:cNvSpPr>
            <a:spLocks noGrp="1"/>
          </p:cNvSpPr>
          <p:nvPr>
            <p:ph type="sldNum" sz="quarter" idx="12"/>
          </p:nvPr>
        </p:nvSpPr>
        <p:spPr/>
        <p:txBody>
          <a:bodyPr/>
          <a:lstStyle/>
          <a:p>
            <a:fld id="{06C49952-4283-4332-9A52-6B2CF238673A}" type="slidenum">
              <a:rPr lang="sv-SE" smtClean="0"/>
              <a:t>‹#›</a:t>
            </a:fld>
            <a:endParaRPr lang="sv-SE"/>
          </a:p>
        </p:txBody>
      </p:sp>
    </p:spTree>
    <p:extLst>
      <p:ext uri="{BB962C8B-B14F-4D97-AF65-F5344CB8AC3E}">
        <p14:creationId xmlns:p14="http://schemas.microsoft.com/office/powerpoint/2010/main" val="1187265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Jämförels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FF1D13E-D525-4B7C-ADB3-1266D402AF9A}"/>
              </a:ext>
            </a:extLst>
          </p:cNvPr>
          <p:cNvSpPr>
            <a:spLocks noGrp="1"/>
          </p:cNvSpPr>
          <p:nvPr>
            <p:ph type="title"/>
          </p:nvPr>
        </p:nvSpPr>
        <p:spPr>
          <a:xfrm>
            <a:off x="945020" y="664640"/>
            <a:ext cx="7886700" cy="362922"/>
          </a:xfrm>
        </p:spPr>
        <p:txBody>
          <a:bodyPr/>
          <a:lstStyle/>
          <a:p>
            <a:r>
              <a:rPr lang="sv-SE"/>
              <a:t>Klicka här för att ändra format</a:t>
            </a:r>
            <a:endParaRPr lang="sv-SE" dirty="0"/>
          </a:p>
        </p:txBody>
      </p:sp>
      <p:sp>
        <p:nvSpPr>
          <p:cNvPr id="3" name="Platshållare för text 2">
            <a:extLst>
              <a:ext uri="{FF2B5EF4-FFF2-40B4-BE49-F238E27FC236}">
                <a16:creationId xmlns:a16="http://schemas.microsoft.com/office/drawing/2014/main" id="{5AF41EAB-E431-4D57-B86B-52D0359BC1E3}"/>
              </a:ext>
            </a:extLst>
          </p:cNvPr>
          <p:cNvSpPr>
            <a:spLocks noGrp="1"/>
          </p:cNvSpPr>
          <p:nvPr>
            <p:ph type="body" idx="1"/>
          </p:nvPr>
        </p:nvSpPr>
        <p:spPr>
          <a:xfrm>
            <a:off x="942339" y="1258891"/>
            <a:ext cx="3879870" cy="389777"/>
          </a:xfrm>
        </p:spPr>
        <p:txBody>
          <a:bodyPr anchor="b"/>
          <a:lstStyle>
            <a:lvl1pPr marL="0" indent="0">
              <a:buNone/>
              <a:defRPr sz="1998" b="1"/>
            </a:lvl1pPr>
            <a:lvl2pPr marL="456789" indent="0">
              <a:buNone/>
              <a:defRPr sz="1998" b="1"/>
            </a:lvl2pPr>
            <a:lvl3pPr marL="913577" indent="0">
              <a:buNone/>
              <a:defRPr sz="1798" b="1"/>
            </a:lvl3pPr>
            <a:lvl4pPr marL="1370366" indent="0">
              <a:buNone/>
              <a:defRPr sz="1599" b="1"/>
            </a:lvl4pPr>
            <a:lvl5pPr marL="1827154" indent="0">
              <a:buNone/>
              <a:defRPr sz="1599" b="1"/>
            </a:lvl5pPr>
            <a:lvl6pPr marL="2283943" indent="0">
              <a:buNone/>
              <a:defRPr sz="1599" b="1"/>
            </a:lvl6pPr>
            <a:lvl7pPr marL="2740731" indent="0">
              <a:buNone/>
              <a:defRPr sz="1599" b="1"/>
            </a:lvl7pPr>
            <a:lvl8pPr marL="3197520" indent="0">
              <a:buNone/>
              <a:defRPr sz="1599" b="1"/>
            </a:lvl8pPr>
            <a:lvl9pPr marL="3654308" indent="0">
              <a:buNone/>
              <a:defRPr sz="1599" b="1"/>
            </a:lvl9pPr>
          </a:lstStyle>
          <a:p>
            <a:pPr lvl="0"/>
            <a:r>
              <a:rPr lang="sv-SE"/>
              <a:t>Redigera format för bakgrundstext</a:t>
            </a:r>
          </a:p>
        </p:txBody>
      </p:sp>
      <p:sp>
        <p:nvSpPr>
          <p:cNvPr id="4" name="Platshållare för innehåll 3">
            <a:extLst>
              <a:ext uri="{FF2B5EF4-FFF2-40B4-BE49-F238E27FC236}">
                <a16:creationId xmlns:a16="http://schemas.microsoft.com/office/drawing/2014/main" id="{FF3C3E10-2C61-455C-92CA-3E7B3FD41538}"/>
              </a:ext>
            </a:extLst>
          </p:cNvPr>
          <p:cNvSpPr>
            <a:spLocks noGrp="1"/>
          </p:cNvSpPr>
          <p:nvPr>
            <p:ph sz="half" idx="2"/>
          </p:nvPr>
        </p:nvSpPr>
        <p:spPr>
          <a:xfrm>
            <a:off x="945022" y="1668523"/>
            <a:ext cx="3877189" cy="2788316"/>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5" name="Platshållare för text 4">
            <a:extLst>
              <a:ext uri="{FF2B5EF4-FFF2-40B4-BE49-F238E27FC236}">
                <a16:creationId xmlns:a16="http://schemas.microsoft.com/office/drawing/2014/main" id="{97FF3EBE-6DC8-4948-AB77-027E42D1EE49}"/>
              </a:ext>
            </a:extLst>
          </p:cNvPr>
          <p:cNvSpPr>
            <a:spLocks noGrp="1"/>
          </p:cNvSpPr>
          <p:nvPr>
            <p:ph type="body" sz="quarter" idx="3"/>
          </p:nvPr>
        </p:nvSpPr>
        <p:spPr>
          <a:xfrm>
            <a:off x="4945520" y="1258891"/>
            <a:ext cx="3879870" cy="389777"/>
          </a:xfrm>
        </p:spPr>
        <p:txBody>
          <a:bodyPr anchor="b"/>
          <a:lstStyle>
            <a:lvl1pPr marL="0" indent="0">
              <a:buNone/>
              <a:defRPr sz="1998" b="1"/>
            </a:lvl1pPr>
            <a:lvl2pPr marL="456789" indent="0">
              <a:buNone/>
              <a:defRPr sz="1998" b="1"/>
            </a:lvl2pPr>
            <a:lvl3pPr marL="913577" indent="0">
              <a:buNone/>
              <a:defRPr sz="1798" b="1"/>
            </a:lvl3pPr>
            <a:lvl4pPr marL="1370366" indent="0">
              <a:buNone/>
              <a:defRPr sz="1599" b="1"/>
            </a:lvl4pPr>
            <a:lvl5pPr marL="1827154" indent="0">
              <a:buNone/>
              <a:defRPr sz="1599" b="1"/>
            </a:lvl5pPr>
            <a:lvl6pPr marL="2283943" indent="0">
              <a:buNone/>
              <a:defRPr sz="1599" b="1"/>
            </a:lvl6pPr>
            <a:lvl7pPr marL="2740731" indent="0">
              <a:buNone/>
              <a:defRPr sz="1599" b="1"/>
            </a:lvl7pPr>
            <a:lvl8pPr marL="3197520" indent="0">
              <a:buNone/>
              <a:defRPr sz="1599" b="1"/>
            </a:lvl8pPr>
            <a:lvl9pPr marL="3654308" indent="0">
              <a:buNone/>
              <a:defRPr sz="1599" b="1"/>
            </a:lvl9pPr>
          </a:lstStyle>
          <a:p>
            <a:pPr lvl="0"/>
            <a:r>
              <a:rPr lang="sv-SE"/>
              <a:t>Redigera format för bakgrundstext</a:t>
            </a:r>
          </a:p>
        </p:txBody>
      </p:sp>
      <p:sp>
        <p:nvSpPr>
          <p:cNvPr id="6" name="Platshållare för innehåll 5">
            <a:extLst>
              <a:ext uri="{FF2B5EF4-FFF2-40B4-BE49-F238E27FC236}">
                <a16:creationId xmlns:a16="http://schemas.microsoft.com/office/drawing/2014/main" id="{774F542F-FF01-451C-9C02-BE00AE03F6B3}"/>
              </a:ext>
            </a:extLst>
          </p:cNvPr>
          <p:cNvSpPr>
            <a:spLocks noGrp="1"/>
          </p:cNvSpPr>
          <p:nvPr>
            <p:ph sz="quarter" idx="4"/>
          </p:nvPr>
        </p:nvSpPr>
        <p:spPr>
          <a:xfrm>
            <a:off x="4945520" y="1668523"/>
            <a:ext cx="3886200" cy="2788316"/>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7" name="Platshållare för datum 6">
            <a:extLst>
              <a:ext uri="{FF2B5EF4-FFF2-40B4-BE49-F238E27FC236}">
                <a16:creationId xmlns:a16="http://schemas.microsoft.com/office/drawing/2014/main" id="{4E9D7870-9230-447B-BC07-0F33E6CB48A7}"/>
              </a:ext>
            </a:extLst>
          </p:cNvPr>
          <p:cNvSpPr>
            <a:spLocks noGrp="1"/>
          </p:cNvSpPr>
          <p:nvPr>
            <p:ph type="dt" sz="half" idx="10"/>
          </p:nvPr>
        </p:nvSpPr>
        <p:spPr/>
        <p:txBody>
          <a:bodyPr/>
          <a:lstStyle/>
          <a:p>
            <a:fld id="{226B75CC-284E-47EB-B969-76414D7B0007}" type="datetimeFigureOut">
              <a:rPr lang="sv-SE" smtClean="0"/>
              <a:t>2023-04-26</a:t>
            </a:fld>
            <a:endParaRPr lang="sv-SE"/>
          </a:p>
        </p:txBody>
      </p:sp>
      <p:sp>
        <p:nvSpPr>
          <p:cNvPr id="8" name="Platshållare för sidfot 7">
            <a:extLst>
              <a:ext uri="{FF2B5EF4-FFF2-40B4-BE49-F238E27FC236}">
                <a16:creationId xmlns:a16="http://schemas.microsoft.com/office/drawing/2014/main" id="{D0CF1430-9004-4D2E-88BC-DBD6484998C4}"/>
              </a:ext>
            </a:extLst>
          </p:cNvPr>
          <p:cNvSpPr>
            <a:spLocks noGrp="1"/>
          </p:cNvSpPr>
          <p:nvPr>
            <p:ph type="ftr" sz="quarter" idx="11"/>
          </p:nvPr>
        </p:nvSpPr>
        <p:spPr/>
        <p:txBody>
          <a:bodyPr/>
          <a:lstStyle/>
          <a:p>
            <a:endParaRPr lang="sv-SE"/>
          </a:p>
        </p:txBody>
      </p:sp>
      <p:sp>
        <p:nvSpPr>
          <p:cNvPr id="9" name="Platshållare för bildnummer 8">
            <a:extLst>
              <a:ext uri="{FF2B5EF4-FFF2-40B4-BE49-F238E27FC236}">
                <a16:creationId xmlns:a16="http://schemas.microsoft.com/office/drawing/2014/main" id="{08CB249C-2DF3-4F33-B129-100018FA000A}"/>
              </a:ext>
            </a:extLst>
          </p:cNvPr>
          <p:cNvSpPr>
            <a:spLocks noGrp="1"/>
          </p:cNvSpPr>
          <p:nvPr>
            <p:ph type="sldNum" sz="quarter" idx="12"/>
          </p:nvPr>
        </p:nvSpPr>
        <p:spPr/>
        <p:txBody>
          <a:bodyPr/>
          <a:lstStyle/>
          <a:p>
            <a:fld id="{06C49952-4283-4332-9A52-6B2CF238673A}" type="slidenum">
              <a:rPr lang="sv-SE" smtClean="0"/>
              <a:t>‹#›</a:t>
            </a:fld>
            <a:endParaRPr lang="sv-SE"/>
          </a:p>
        </p:txBody>
      </p:sp>
    </p:spTree>
    <p:extLst>
      <p:ext uri="{BB962C8B-B14F-4D97-AF65-F5344CB8AC3E}">
        <p14:creationId xmlns:p14="http://schemas.microsoft.com/office/powerpoint/2010/main" val="32304444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Rubrik, ingress bild höge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FF1D13E-D525-4B7C-ADB3-1266D402AF9A}"/>
              </a:ext>
            </a:extLst>
          </p:cNvPr>
          <p:cNvSpPr>
            <a:spLocks noGrp="1"/>
          </p:cNvSpPr>
          <p:nvPr>
            <p:ph type="title"/>
          </p:nvPr>
        </p:nvSpPr>
        <p:spPr>
          <a:xfrm>
            <a:off x="945020" y="664640"/>
            <a:ext cx="7886700" cy="362922"/>
          </a:xfrm>
        </p:spPr>
        <p:txBody>
          <a:bodyPr/>
          <a:lstStyle/>
          <a:p>
            <a:r>
              <a:rPr lang="sv-SE"/>
              <a:t>Klicka här för att ändra format</a:t>
            </a:r>
            <a:endParaRPr lang="sv-SE" dirty="0"/>
          </a:p>
        </p:txBody>
      </p:sp>
      <p:sp>
        <p:nvSpPr>
          <p:cNvPr id="3" name="Platshållare för text 2">
            <a:extLst>
              <a:ext uri="{FF2B5EF4-FFF2-40B4-BE49-F238E27FC236}">
                <a16:creationId xmlns:a16="http://schemas.microsoft.com/office/drawing/2014/main" id="{5AF41EAB-E431-4D57-B86B-52D0359BC1E3}"/>
              </a:ext>
            </a:extLst>
          </p:cNvPr>
          <p:cNvSpPr>
            <a:spLocks noGrp="1"/>
          </p:cNvSpPr>
          <p:nvPr>
            <p:ph type="body" idx="1"/>
          </p:nvPr>
        </p:nvSpPr>
        <p:spPr>
          <a:xfrm>
            <a:off x="942339" y="1258891"/>
            <a:ext cx="7891560" cy="389777"/>
          </a:xfrm>
        </p:spPr>
        <p:txBody>
          <a:bodyPr anchor="b"/>
          <a:lstStyle>
            <a:lvl1pPr marL="0" indent="0">
              <a:buNone/>
              <a:defRPr sz="1998" b="1"/>
            </a:lvl1pPr>
            <a:lvl2pPr marL="456789" indent="0">
              <a:buNone/>
              <a:defRPr sz="1998" b="1"/>
            </a:lvl2pPr>
            <a:lvl3pPr marL="913577" indent="0">
              <a:buNone/>
              <a:defRPr sz="1798" b="1"/>
            </a:lvl3pPr>
            <a:lvl4pPr marL="1370366" indent="0">
              <a:buNone/>
              <a:defRPr sz="1599" b="1"/>
            </a:lvl4pPr>
            <a:lvl5pPr marL="1827154" indent="0">
              <a:buNone/>
              <a:defRPr sz="1599" b="1"/>
            </a:lvl5pPr>
            <a:lvl6pPr marL="2283943" indent="0">
              <a:buNone/>
              <a:defRPr sz="1599" b="1"/>
            </a:lvl6pPr>
            <a:lvl7pPr marL="2740731" indent="0">
              <a:buNone/>
              <a:defRPr sz="1599" b="1"/>
            </a:lvl7pPr>
            <a:lvl8pPr marL="3197520" indent="0">
              <a:buNone/>
              <a:defRPr sz="1599" b="1"/>
            </a:lvl8pPr>
            <a:lvl9pPr marL="3654308" indent="0">
              <a:buNone/>
              <a:defRPr sz="1599" b="1"/>
            </a:lvl9pPr>
          </a:lstStyle>
          <a:p>
            <a:pPr lvl="0"/>
            <a:r>
              <a:rPr lang="sv-SE"/>
              <a:t>Redigera format för bakgrundstext</a:t>
            </a:r>
          </a:p>
        </p:txBody>
      </p:sp>
      <p:sp>
        <p:nvSpPr>
          <p:cNvPr id="4" name="Platshållare för innehåll 3">
            <a:extLst>
              <a:ext uri="{FF2B5EF4-FFF2-40B4-BE49-F238E27FC236}">
                <a16:creationId xmlns:a16="http://schemas.microsoft.com/office/drawing/2014/main" id="{FF3C3E10-2C61-455C-92CA-3E7B3FD41538}"/>
              </a:ext>
            </a:extLst>
          </p:cNvPr>
          <p:cNvSpPr>
            <a:spLocks noGrp="1"/>
          </p:cNvSpPr>
          <p:nvPr>
            <p:ph sz="half" idx="2"/>
          </p:nvPr>
        </p:nvSpPr>
        <p:spPr>
          <a:xfrm>
            <a:off x="945022" y="1668523"/>
            <a:ext cx="3877189" cy="2788316"/>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10" name="Platshållare för bild 9">
            <a:extLst>
              <a:ext uri="{FF2B5EF4-FFF2-40B4-BE49-F238E27FC236}">
                <a16:creationId xmlns:a16="http://schemas.microsoft.com/office/drawing/2014/main" id="{6C861BF8-0B72-42C4-A8D4-36EEF350E466}"/>
              </a:ext>
            </a:extLst>
          </p:cNvPr>
          <p:cNvSpPr>
            <a:spLocks noGrp="1"/>
          </p:cNvSpPr>
          <p:nvPr>
            <p:ph type="pic" sz="quarter" idx="13"/>
          </p:nvPr>
        </p:nvSpPr>
        <p:spPr>
          <a:xfrm>
            <a:off x="4945519" y="1668523"/>
            <a:ext cx="3886200" cy="2788316"/>
          </a:xfrm>
        </p:spPr>
        <p:txBody>
          <a:bodyPr/>
          <a:lstStyle>
            <a:lvl1pPr marL="0" indent="0">
              <a:buNone/>
              <a:defRPr/>
            </a:lvl1pPr>
          </a:lstStyle>
          <a:p>
            <a:r>
              <a:rPr lang="sv-SE"/>
              <a:t>Klicka på ikonen för att lägga till en bild</a:t>
            </a:r>
            <a:endParaRPr lang="en-GB" dirty="0"/>
          </a:p>
        </p:txBody>
      </p:sp>
      <p:sp>
        <p:nvSpPr>
          <p:cNvPr id="7" name="Platshållare för datum 6">
            <a:extLst>
              <a:ext uri="{FF2B5EF4-FFF2-40B4-BE49-F238E27FC236}">
                <a16:creationId xmlns:a16="http://schemas.microsoft.com/office/drawing/2014/main" id="{4E9D7870-9230-447B-BC07-0F33E6CB48A7}"/>
              </a:ext>
            </a:extLst>
          </p:cNvPr>
          <p:cNvSpPr>
            <a:spLocks noGrp="1"/>
          </p:cNvSpPr>
          <p:nvPr>
            <p:ph type="dt" sz="half" idx="10"/>
          </p:nvPr>
        </p:nvSpPr>
        <p:spPr/>
        <p:txBody>
          <a:bodyPr/>
          <a:lstStyle/>
          <a:p>
            <a:fld id="{226B75CC-284E-47EB-B969-76414D7B0007}" type="datetimeFigureOut">
              <a:rPr lang="sv-SE" smtClean="0"/>
              <a:t>2023-04-26</a:t>
            </a:fld>
            <a:endParaRPr lang="sv-SE"/>
          </a:p>
        </p:txBody>
      </p:sp>
      <p:sp>
        <p:nvSpPr>
          <p:cNvPr id="8" name="Platshållare för sidfot 7">
            <a:extLst>
              <a:ext uri="{FF2B5EF4-FFF2-40B4-BE49-F238E27FC236}">
                <a16:creationId xmlns:a16="http://schemas.microsoft.com/office/drawing/2014/main" id="{D0CF1430-9004-4D2E-88BC-DBD6484998C4}"/>
              </a:ext>
            </a:extLst>
          </p:cNvPr>
          <p:cNvSpPr>
            <a:spLocks noGrp="1"/>
          </p:cNvSpPr>
          <p:nvPr>
            <p:ph type="ftr" sz="quarter" idx="11"/>
          </p:nvPr>
        </p:nvSpPr>
        <p:spPr/>
        <p:txBody>
          <a:bodyPr/>
          <a:lstStyle/>
          <a:p>
            <a:endParaRPr lang="sv-SE"/>
          </a:p>
        </p:txBody>
      </p:sp>
      <p:sp>
        <p:nvSpPr>
          <p:cNvPr id="9" name="Platshållare för bildnummer 8">
            <a:extLst>
              <a:ext uri="{FF2B5EF4-FFF2-40B4-BE49-F238E27FC236}">
                <a16:creationId xmlns:a16="http://schemas.microsoft.com/office/drawing/2014/main" id="{08CB249C-2DF3-4F33-B129-100018FA000A}"/>
              </a:ext>
            </a:extLst>
          </p:cNvPr>
          <p:cNvSpPr>
            <a:spLocks noGrp="1"/>
          </p:cNvSpPr>
          <p:nvPr>
            <p:ph type="sldNum" sz="quarter" idx="12"/>
          </p:nvPr>
        </p:nvSpPr>
        <p:spPr/>
        <p:txBody>
          <a:bodyPr/>
          <a:lstStyle/>
          <a:p>
            <a:fld id="{06C49952-4283-4332-9A52-6B2CF238673A}" type="slidenum">
              <a:rPr lang="sv-SE" smtClean="0"/>
              <a:t>‹#›</a:t>
            </a:fld>
            <a:endParaRPr lang="sv-SE"/>
          </a:p>
        </p:txBody>
      </p:sp>
    </p:spTree>
    <p:extLst>
      <p:ext uri="{BB962C8B-B14F-4D97-AF65-F5344CB8AC3E}">
        <p14:creationId xmlns:p14="http://schemas.microsoft.com/office/powerpoint/2010/main" val="31273032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Rubrik, ingress bild vänste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FF1D13E-D525-4B7C-ADB3-1266D402AF9A}"/>
              </a:ext>
            </a:extLst>
          </p:cNvPr>
          <p:cNvSpPr>
            <a:spLocks noGrp="1"/>
          </p:cNvSpPr>
          <p:nvPr>
            <p:ph type="title"/>
          </p:nvPr>
        </p:nvSpPr>
        <p:spPr>
          <a:xfrm>
            <a:off x="945020" y="664640"/>
            <a:ext cx="7886700" cy="362922"/>
          </a:xfrm>
        </p:spPr>
        <p:txBody>
          <a:bodyPr/>
          <a:lstStyle/>
          <a:p>
            <a:r>
              <a:rPr lang="sv-SE"/>
              <a:t>Klicka här för att ändra format</a:t>
            </a:r>
            <a:endParaRPr lang="sv-SE" dirty="0"/>
          </a:p>
        </p:txBody>
      </p:sp>
      <p:sp>
        <p:nvSpPr>
          <p:cNvPr id="3" name="Platshållare för text 2">
            <a:extLst>
              <a:ext uri="{FF2B5EF4-FFF2-40B4-BE49-F238E27FC236}">
                <a16:creationId xmlns:a16="http://schemas.microsoft.com/office/drawing/2014/main" id="{5AF41EAB-E431-4D57-B86B-52D0359BC1E3}"/>
              </a:ext>
            </a:extLst>
          </p:cNvPr>
          <p:cNvSpPr>
            <a:spLocks noGrp="1"/>
          </p:cNvSpPr>
          <p:nvPr>
            <p:ph type="body" idx="1"/>
          </p:nvPr>
        </p:nvSpPr>
        <p:spPr>
          <a:xfrm>
            <a:off x="942339" y="1258891"/>
            <a:ext cx="7891560" cy="389777"/>
          </a:xfrm>
        </p:spPr>
        <p:txBody>
          <a:bodyPr anchor="b"/>
          <a:lstStyle>
            <a:lvl1pPr marL="0" indent="0">
              <a:buNone/>
              <a:defRPr sz="1998" b="1"/>
            </a:lvl1pPr>
            <a:lvl2pPr marL="456789" indent="0">
              <a:buNone/>
              <a:defRPr sz="1998" b="1"/>
            </a:lvl2pPr>
            <a:lvl3pPr marL="913577" indent="0">
              <a:buNone/>
              <a:defRPr sz="1798" b="1"/>
            </a:lvl3pPr>
            <a:lvl4pPr marL="1370366" indent="0">
              <a:buNone/>
              <a:defRPr sz="1599" b="1"/>
            </a:lvl4pPr>
            <a:lvl5pPr marL="1827154" indent="0">
              <a:buNone/>
              <a:defRPr sz="1599" b="1"/>
            </a:lvl5pPr>
            <a:lvl6pPr marL="2283943" indent="0">
              <a:buNone/>
              <a:defRPr sz="1599" b="1"/>
            </a:lvl6pPr>
            <a:lvl7pPr marL="2740731" indent="0">
              <a:buNone/>
              <a:defRPr sz="1599" b="1"/>
            </a:lvl7pPr>
            <a:lvl8pPr marL="3197520" indent="0">
              <a:buNone/>
              <a:defRPr sz="1599" b="1"/>
            </a:lvl8pPr>
            <a:lvl9pPr marL="3654308" indent="0">
              <a:buNone/>
              <a:defRPr sz="1599" b="1"/>
            </a:lvl9pPr>
          </a:lstStyle>
          <a:p>
            <a:pPr lvl="0"/>
            <a:r>
              <a:rPr lang="sv-SE"/>
              <a:t>Redigera format för bakgrundstext</a:t>
            </a:r>
          </a:p>
        </p:txBody>
      </p:sp>
      <p:sp>
        <p:nvSpPr>
          <p:cNvPr id="4" name="Platshållare för innehåll 3">
            <a:extLst>
              <a:ext uri="{FF2B5EF4-FFF2-40B4-BE49-F238E27FC236}">
                <a16:creationId xmlns:a16="http://schemas.microsoft.com/office/drawing/2014/main" id="{FF3C3E10-2C61-455C-92CA-3E7B3FD41538}"/>
              </a:ext>
            </a:extLst>
          </p:cNvPr>
          <p:cNvSpPr>
            <a:spLocks noGrp="1"/>
          </p:cNvSpPr>
          <p:nvPr>
            <p:ph sz="half" idx="2"/>
          </p:nvPr>
        </p:nvSpPr>
        <p:spPr>
          <a:xfrm>
            <a:off x="4945519" y="1668523"/>
            <a:ext cx="3886200" cy="2788316"/>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10" name="Platshållare för bild 9">
            <a:extLst>
              <a:ext uri="{FF2B5EF4-FFF2-40B4-BE49-F238E27FC236}">
                <a16:creationId xmlns:a16="http://schemas.microsoft.com/office/drawing/2014/main" id="{6C861BF8-0B72-42C4-A8D4-36EEF350E466}"/>
              </a:ext>
            </a:extLst>
          </p:cNvPr>
          <p:cNvSpPr>
            <a:spLocks noGrp="1"/>
          </p:cNvSpPr>
          <p:nvPr>
            <p:ph type="pic" sz="quarter" idx="13"/>
          </p:nvPr>
        </p:nvSpPr>
        <p:spPr>
          <a:xfrm>
            <a:off x="945022" y="1668523"/>
            <a:ext cx="3877189" cy="2788316"/>
          </a:xfrm>
        </p:spPr>
        <p:txBody>
          <a:bodyPr/>
          <a:lstStyle>
            <a:lvl1pPr marL="0" indent="0">
              <a:buNone/>
              <a:defRPr/>
            </a:lvl1pPr>
          </a:lstStyle>
          <a:p>
            <a:r>
              <a:rPr lang="sv-SE"/>
              <a:t>Klicka på ikonen för att lägga till en bild</a:t>
            </a:r>
            <a:endParaRPr lang="en-GB" dirty="0"/>
          </a:p>
        </p:txBody>
      </p:sp>
      <p:sp>
        <p:nvSpPr>
          <p:cNvPr id="7" name="Platshållare för datum 6">
            <a:extLst>
              <a:ext uri="{FF2B5EF4-FFF2-40B4-BE49-F238E27FC236}">
                <a16:creationId xmlns:a16="http://schemas.microsoft.com/office/drawing/2014/main" id="{4E9D7870-9230-447B-BC07-0F33E6CB48A7}"/>
              </a:ext>
            </a:extLst>
          </p:cNvPr>
          <p:cNvSpPr>
            <a:spLocks noGrp="1"/>
          </p:cNvSpPr>
          <p:nvPr>
            <p:ph type="dt" sz="half" idx="10"/>
          </p:nvPr>
        </p:nvSpPr>
        <p:spPr/>
        <p:txBody>
          <a:bodyPr/>
          <a:lstStyle/>
          <a:p>
            <a:fld id="{226B75CC-284E-47EB-B969-76414D7B0007}" type="datetimeFigureOut">
              <a:rPr lang="sv-SE" smtClean="0"/>
              <a:t>2023-04-26</a:t>
            </a:fld>
            <a:endParaRPr lang="sv-SE"/>
          </a:p>
        </p:txBody>
      </p:sp>
      <p:sp>
        <p:nvSpPr>
          <p:cNvPr id="8" name="Platshållare för sidfot 7">
            <a:extLst>
              <a:ext uri="{FF2B5EF4-FFF2-40B4-BE49-F238E27FC236}">
                <a16:creationId xmlns:a16="http://schemas.microsoft.com/office/drawing/2014/main" id="{D0CF1430-9004-4D2E-88BC-DBD6484998C4}"/>
              </a:ext>
            </a:extLst>
          </p:cNvPr>
          <p:cNvSpPr>
            <a:spLocks noGrp="1"/>
          </p:cNvSpPr>
          <p:nvPr>
            <p:ph type="ftr" sz="quarter" idx="11"/>
          </p:nvPr>
        </p:nvSpPr>
        <p:spPr/>
        <p:txBody>
          <a:bodyPr/>
          <a:lstStyle/>
          <a:p>
            <a:endParaRPr lang="sv-SE"/>
          </a:p>
        </p:txBody>
      </p:sp>
      <p:sp>
        <p:nvSpPr>
          <p:cNvPr id="9" name="Platshållare för bildnummer 8">
            <a:extLst>
              <a:ext uri="{FF2B5EF4-FFF2-40B4-BE49-F238E27FC236}">
                <a16:creationId xmlns:a16="http://schemas.microsoft.com/office/drawing/2014/main" id="{08CB249C-2DF3-4F33-B129-100018FA000A}"/>
              </a:ext>
            </a:extLst>
          </p:cNvPr>
          <p:cNvSpPr>
            <a:spLocks noGrp="1"/>
          </p:cNvSpPr>
          <p:nvPr>
            <p:ph type="sldNum" sz="quarter" idx="12"/>
          </p:nvPr>
        </p:nvSpPr>
        <p:spPr/>
        <p:txBody>
          <a:bodyPr/>
          <a:lstStyle/>
          <a:p>
            <a:fld id="{06C49952-4283-4332-9A52-6B2CF238673A}" type="slidenum">
              <a:rPr lang="sv-SE" smtClean="0"/>
              <a:t>‹#›</a:t>
            </a:fld>
            <a:endParaRPr lang="sv-SE"/>
          </a:p>
        </p:txBody>
      </p:sp>
    </p:spTree>
    <p:extLst>
      <p:ext uri="{BB962C8B-B14F-4D97-AF65-F5344CB8AC3E}">
        <p14:creationId xmlns:p14="http://schemas.microsoft.com/office/powerpoint/2010/main" val="10000768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image" Target="../media/image2.sv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D6A82F9F-9882-419E-BFBB-72AA1C58867D}"/>
              </a:ext>
            </a:extLst>
          </p:cNvPr>
          <p:cNvSpPr>
            <a:spLocks noGrp="1"/>
          </p:cNvSpPr>
          <p:nvPr>
            <p:ph type="title"/>
          </p:nvPr>
        </p:nvSpPr>
        <p:spPr>
          <a:xfrm>
            <a:off x="945020" y="664640"/>
            <a:ext cx="7886700" cy="362922"/>
          </a:xfrm>
          <a:prstGeom prst="rect">
            <a:avLst/>
          </a:prstGeom>
        </p:spPr>
        <p:txBody>
          <a:bodyPr vert="horz" lIns="0" tIns="0" rIns="0" bIns="0" rtlCol="0" anchor="t" anchorCtr="0">
            <a:noAutofit/>
          </a:bodyPr>
          <a:lstStyle/>
          <a:p>
            <a:r>
              <a:rPr lang="sv-SE" dirty="0"/>
              <a:t>Klicka här för att ändra mall för rubrikformat</a:t>
            </a:r>
          </a:p>
        </p:txBody>
      </p:sp>
      <p:sp>
        <p:nvSpPr>
          <p:cNvPr id="3" name="Platshållare för text 2">
            <a:extLst>
              <a:ext uri="{FF2B5EF4-FFF2-40B4-BE49-F238E27FC236}">
                <a16:creationId xmlns:a16="http://schemas.microsoft.com/office/drawing/2014/main" id="{B3D58BDF-B113-47AE-9CA0-5D851A7D78D1}"/>
              </a:ext>
            </a:extLst>
          </p:cNvPr>
          <p:cNvSpPr>
            <a:spLocks noGrp="1"/>
          </p:cNvSpPr>
          <p:nvPr>
            <p:ph type="body" idx="1"/>
          </p:nvPr>
        </p:nvSpPr>
        <p:spPr>
          <a:xfrm>
            <a:off x="945019" y="1668523"/>
            <a:ext cx="7886700" cy="2788316"/>
          </a:xfrm>
          <a:prstGeom prst="rect">
            <a:avLst/>
          </a:prstGeom>
        </p:spPr>
        <p:txBody>
          <a:bodyPr vert="horz" lIns="0" tIns="0" rIns="0" bIns="0" rtlCol="0">
            <a:no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a:extLst>
              <a:ext uri="{FF2B5EF4-FFF2-40B4-BE49-F238E27FC236}">
                <a16:creationId xmlns:a16="http://schemas.microsoft.com/office/drawing/2014/main" id="{7B58A705-14AC-4625-AB6F-189FFED53E43}"/>
              </a:ext>
            </a:extLst>
          </p:cNvPr>
          <p:cNvSpPr>
            <a:spLocks noGrp="1"/>
          </p:cNvSpPr>
          <p:nvPr>
            <p:ph type="dt" sz="half" idx="2"/>
          </p:nvPr>
        </p:nvSpPr>
        <p:spPr>
          <a:xfrm>
            <a:off x="4189735" y="4762712"/>
            <a:ext cx="768350" cy="181808"/>
          </a:xfrm>
          <a:prstGeom prst="rect">
            <a:avLst/>
          </a:prstGeom>
        </p:spPr>
        <p:txBody>
          <a:bodyPr vert="horz" lIns="0" tIns="0" rIns="0" bIns="0" rtlCol="0" anchor="b" anchorCtr="0"/>
          <a:lstStyle>
            <a:lvl1pPr algn="ctr">
              <a:defRPr sz="649">
                <a:solidFill>
                  <a:schemeClr val="tx1"/>
                </a:solidFill>
              </a:defRPr>
            </a:lvl1pPr>
          </a:lstStyle>
          <a:p>
            <a:fld id="{226B75CC-284E-47EB-B969-76414D7B0007}" type="datetimeFigureOut">
              <a:rPr lang="sv-SE" smtClean="0"/>
              <a:pPr/>
              <a:t>2023-04-26</a:t>
            </a:fld>
            <a:endParaRPr lang="sv-SE" dirty="0"/>
          </a:p>
        </p:txBody>
      </p:sp>
      <p:sp>
        <p:nvSpPr>
          <p:cNvPr id="5" name="Platshållare för sidfot 4">
            <a:extLst>
              <a:ext uri="{FF2B5EF4-FFF2-40B4-BE49-F238E27FC236}">
                <a16:creationId xmlns:a16="http://schemas.microsoft.com/office/drawing/2014/main" id="{F505E811-C39D-4A91-9F7A-311A38D72498}"/>
              </a:ext>
            </a:extLst>
          </p:cNvPr>
          <p:cNvSpPr>
            <a:spLocks noGrp="1"/>
          </p:cNvSpPr>
          <p:nvPr>
            <p:ph type="ftr" sz="quarter" idx="3"/>
          </p:nvPr>
        </p:nvSpPr>
        <p:spPr>
          <a:xfrm>
            <a:off x="945020" y="4762712"/>
            <a:ext cx="3086100" cy="181808"/>
          </a:xfrm>
          <a:prstGeom prst="rect">
            <a:avLst/>
          </a:prstGeom>
        </p:spPr>
        <p:txBody>
          <a:bodyPr vert="horz" lIns="0" tIns="0" rIns="0" bIns="0" rtlCol="0" anchor="b" anchorCtr="0"/>
          <a:lstStyle>
            <a:lvl1pPr algn="l">
              <a:defRPr sz="649">
                <a:solidFill>
                  <a:schemeClr val="tx1"/>
                </a:solidFill>
              </a:defRPr>
            </a:lvl1pPr>
          </a:lstStyle>
          <a:p>
            <a:endParaRPr lang="sv-SE" dirty="0"/>
          </a:p>
        </p:txBody>
      </p:sp>
      <p:sp>
        <p:nvSpPr>
          <p:cNvPr id="6" name="Platshållare för bildnummer 5">
            <a:extLst>
              <a:ext uri="{FF2B5EF4-FFF2-40B4-BE49-F238E27FC236}">
                <a16:creationId xmlns:a16="http://schemas.microsoft.com/office/drawing/2014/main" id="{5F8AB0D1-3A06-47AD-85ED-608996AB1375}"/>
              </a:ext>
            </a:extLst>
          </p:cNvPr>
          <p:cNvSpPr>
            <a:spLocks noGrp="1"/>
          </p:cNvSpPr>
          <p:nvPr>
            <p:ph type="sldNum" sz="quarter" idx="4"/>
          </p:nvPr>
        </p:nvSpPr>
        <p:spPr>
          <a:xfrm>
            <a:off x="8483119" y="4762712"/>
            <a:ext cx="481495" cy="181808"/>
          </a:xfrm>
          <a:prstGeom prst="rect">
            <a:avLst/>
          </a:prstGeom>
        </p:spPr>
        <p:txBody>
          <a:bodyPr vert="horz" lIns="0" tIns="0" rIns="0" bIns="0" rtlCol="0" anchor="b" anchorCtr="0"/>
          <a:lstStyle>
            <a:lvl1pPr algn="r">
              <a:defRPr sz="649">
                <a:solidFill>
                  <a:schemeClr val="tx1"/>
                </a:solidFill>
              </a:defRPr>
            </a:lvl1pPr>
          </a:lstStyle>
          <a:p>
            <a:fld id="{06C49952-4283-4332-9A52-6B2CF238673A}" type="slidenum">
              <a:rPr lang="sv-SE" smtClean="0"/>
              <a:pPr/>
              <a:t>‹#›</a:t>
            </a:fld>
            <a:endParaRPr lang="sv-SE" dirty="0"/>
          </a:p>
        </p:txBody>
      </p:sp>
      <p:sp>
        <p:nvSpPr>
          <p:cNvPr id="8" name="Rektangel 7">
            <a:extLst>
              <a:ext uri="{FF2B5EF4-FFF2-40B4-BE49-F238E27FC236}">
                <a16:creationId xmlns:a16="http://schemas.microsoft.com/office/drawing/2014/main" id="{64863D68-7CFB-4F80-9184-18CB5C184CFE}"/>
              </a:ext>
              <a:ext uri="{C183D7F6-B498-43B3-948B-1728B52AA6E4}">
                <adec:decorative xmlns:adec="http://schemas.microsoft.com/office/drawing/2017/decorative" val="1"/>
              </a:ext>
            </a:extLst>
          </p:cNvPr>
          <p:cNvSpPr/>
          <p:nvPr/>
        </p:nvSpPr>
        <p:spPr>
          <a:xfrm>
            <a:off x="-3007" y="0"/>
            <a:ext cx="354957" cy="5143500"/>
          </a:xfrm>
          <a:prstGeom prst="rect">
            <a:avLst/>
          </a:prstGeom>
          <a:solidFill>
            <a:srgbClr val="A186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349"/>
          </a:p>
        </p:txBody>
      </p:sp>
      <p:pic>
        <p:nvPicPr>
          <p:cNvPr id="10" name="Bild 9">
            <a:extLst>
              <a:ext uri="{FF2B5EF4-FFF2-40B4-BE49-F238E27FC236}">
                <a16:creationId xmlns:a16="http://schemas.microsoft.com/office/drawing/2014/main" id="{1B60A226-8ED9-4832-B5F7-3E9E90AF294B}"/>
              </a:ext>
              <a:ext uri="{C183D7F6-B498-43B3-948B-1728B52AA6E4}">
                <adec:decorative xmlns:adec="http://schemas.microsoft.com/office/drawing/2017/decorative" val="1"/>
              </a:ext>
            </a:extLst>
          </p:cNvPr>
          <p:cNvPicPr>
            <a:picLocks noChangeAspect="1"/>
          </p:cNvPicPr>
          <p:nvPr/>
        </p:nvPicPr>
        <p:blipFill rotWithShape="1">
          <a:blip r:embed="rId45" cstate="hqprint">
            <a:extLst>
              <a:ext uri="{28A0092B-C50C-407E-A947-70E740481C1C}">
                <a14:useLocalDpi xmlns:a14="http://schemas.microsoft.com/office/drawing/2010/main" val="0"/>
              </a:ext>
              <a:ext uri="{96DAC541-7B7A-43D3-8B79-37D633B846F1}">
                <asvg:svgBlip xmlns:asvg="http://schemas.microsoft.com/office/drawing/2016/SVG/main" r:embed="rId46"/>
              </a:ext>
            </a:extLst>
          </a:blip>
          <a:srcRect l="61365" t="5294" r="22022" b="82581"/>
          <a:stretch/>
        </p:blipFill>
        <p:spPr>
          <a:xfrm>
            <a:off x="8483118" y="4922"/>
            <a:ext cx="660881" cy="681739"/>
          </a:xfrm>
          <a:prstGeom prst="rect">
            <a:avLst/>
          </a:prstGeom>
        </p:spPr>
      </p:pic>
    </p:spTree>
    <p:extLst>
      <p:ext uri="{BB962C8B-B14F-4D97-AF65-F5344CB8AC3E}">
        <p14:creationId xmlns:p14="http://schemas.microsoft.com/office/powerpoint/2010/main" val="2608342574"/>
      </p:ext>
    </p:extLst>
  </p:cSld>
  <p:clrMap bg1="lt1" tx1="dk1" bg2="lt2" tx2="dk2" accent1="accent1" accent2="accent2" accent3="accent3" accent4="accent4" accent5="accent5" accent6="accent6" hlink="hlink" folHlink="folHlink"/>
  <p:sldLayoutIdLst>
    <p:sldLayoutId id="2147483649" r:id="rId1"/>
    <p:sldLayoutId id="2147483711" r:id="rId2"/>
    <p:sldLayoutId id="2147483650" r:id="rId3"/>
    <p:sldLayoutId id="2147483660" r:id="rId4"/>
    <p:sldLayoutId id="2147483661" r:id="rId5"/>
    <p:sldLayoutId id="2147483652" r:id="rId6"/>
    <p:sldLayoutId id="2147483653" r:id="rId7"/>
    <p:sldLayoutId id="2147483690" r:id="rId8"/>
    <p:sldLayoutId id="2147483691" r:id="rId9"/>
    <p:sldLayoutId id="2147483654" r:id="rId10"/>
    <p:sldLayoutId id="2147483655" r:id="rId11"/>
    <p:sldLayoutId id="2147483687" r:id="rId12"/>
    <p:sldLayoutId id="2147483688" r:id="rId13"/>
    <p:sldLayoutId id="2147483689" r:id="rId14"/>
    <p:sldLayoutId id="2147483662" r:id="rId15"/>
    <p:sldLayoutId id="2147483663" r:id="rId16"/>
    <p:sldLayoutId id="2147483664" r:id="rId17"/>
    <p:sldLayoutId id="2147483651" r:id="rId18"/>
    <p:sldLayoutId id="2147483737" r:id="rId19"/>
    <p:sldLayoutId id="2147483738" r:id="rId20"/>
    <p:sldLayoutId id="2147483739" r:id="rId21"/>
    <p:sldLayoutId id="2147483740" r:id="rId22"/>
    <p:sldLayoutId id="2147483741" r:id="rId23"/>
    <p:sldLayoutId id="2147483742" r:id="rId24"/>
    <p:sldLayoutId id="2147483745" r:id="rId25"/>
    <p:sldLayoutId id="2147483746" r:id="rId26"/>
    <p:sldLayoutId id="2147483747" r:id="rId27"/>
    <p:sldLayoutId id="2147483748" r:id="rId28"/>
    <p:sldLayoutId id="2147483749" r:id="rId29"/>
    <p:sldLayoutId id="2147483750" r:id="rId30"/>
    <p:sldLayoutId id="2147483751" r:id="rId31"/>
    <p:sldLayoutId id="2147483752" r:id="rId32"/>
    <p:sldLayoutId id="2147483753" r:id="rId33"/>
    <p:sldLayoutId id="2147483754" r:id="rId34"/>
    <p:sldLayoutId id="2147483755" r:id="rId35"/>
    <p:sldLayoutId id="2147483756" r:id="rId36"/>
    <p:sldLayoutId id="2147483757" r:id="rId37"/>
    <p:sldLayoutId id="2147483758" r:id="rId38"/>
    <p:sldLayoutId id="2147483759" r:id="rId39"/>
    <p:sldLayoutId id="2147483760" r:id="rId40"/>
    <p:sldLayoutId id="2147483762" r:id="rId41"/>
    <p:sldLayoutId id="2147483763" r:id="rId42"/>
    <p:sldLayoutId id="2147483765" r:id="rId43"/>
  </p:sldLayoutIdLst>
  <p:txStyles>
    <p:titleStyle>
      <a:lvl1pPr algn="l" defTabSz="913577" rtl="0" eaLnBrk="1" latinLnBrk="0" hangingPunct="1">
        <a:lnSpc>
          <a:spcPts val="3497"/>
        </a:lnSpc>
        <a:spcBef>
          <a:spcPct val="0"/>
        </a:spcBef>
        <a:buNone/>
        <a:defRPr sz="3197" kern="1200">
          <a:solidFill>
            <a:schemeClr val="tx1"/>
          </a:solidFill>
          <a:latin typeface="+mj-lt"/>
          <a:ea typeface="+mj-ea"/>
          <a:cs typeface="+mj-cs"/>
        </a:defRPr>
      </a:lvl1pPr>
    </p:titleStyle>
    <p:bodyStyle>
      <a:lvl1pPr marL="172644" indent="-172644" algn="l" defTabSz="913577" rtl="0" eaLnBrk="1" latinLnBrk="0" hangingPunct="1">
        <a:lnSpc>
          <a:spcPts val="2598"/>
        </a:lnSpc>
        <a:spcBef>
          <a:spcPts val="1199"/>
        </a:spcBef>
        <a:buClr>
          <a:srgbClr val="A18646"/>
        </a:buClr>
        <a:buFont typeface="Arial" panose="020B0604020202020204" pitchFamily="34" charset="0"/>
        <a:buChar char="•"/>
        <a:defRPr sz="1998" kern="1200">
          <a:solidFill>
            <a:schemeClr val="tx1"/>
          </a:solidFill>
          <a:latin typeface="+mn-lt"/>
          <a:ea typeface="+mn-ea"/>
          <a:cs typeface="+mn-cs"/>
        </a:defRPr>
      </a:lvl1pPr>
      <a:lvl2pPr marL="514337" indent="-172644" algn="l" defTabSz="913577" rtl="0" eaLnBrk="1" latinLnBrk="0" hangingPunct="1">
        <a:lnSpc>
          <a:spcPct val="100000"/>
        </a:lnSpc>
        <a:spcBef>
          <a:spcPts val="0"/>
        </a:spcBef>
        <a:buClr>
          <a:srgbClr val="A18646"/>
        </a:buClr>
        <a:buFont typeface="Arial" panose="020B0604020202020204" pitchFamily="34" charset="0"/>
        <a:buChar char="•"/>
        <a:defRPr sz="1399" kern="1200">
          <a:solidFill>
            <a:schemeClr val="tx1"/>
          </a:solidFill>
          <a:latin typeface="+mn-lt"/>
          <a:ea typeface="+mn-ea"/>
          <a:cs typeface="+mn-cs"/>
        </a:defRPr>
      </a:lvl2pPr>
      <a:lvl3pPr marL="856029" indent="-172644" algn="l" defTabSz="913577" rtl="0" eaLnBrk="1" latinLnBrk="0" hangingPunct="1">
        <a:lnSpc>
          <a:spcPct val="100000"/>
        </a:lnSpc>
        <a:spcBef>
          <a:spcPts val="0"/>
        </a:spcBef>
        <a:buClr>
          <a:srgbClr val="A18646"/>
        </a:buClr>
        <a:buFont typeface="Arial" panose="020B0604020202020204" pitchFamily="34" charset="0"/>
        <a:buChar char="•"/>
        <a:defRPr sz="1399" kern="1200">
          <a:solidFill>
            <a:schemeClr val="tx1"/>
          </a:solidFill>
          <a:latin typeface="+mn-lt"/>
          <a:ea typeface="+mn-ea"/>
          <a:cs typeface="+mn-cs"/>
        </a:defRPr>
      </a:lvl3pPr>
      <a:lvl4pPr marL="1197721" indent="-172644" algn="l" defTabSz="913577" rtl="0" eaLnBrk="1" latinLnBrk="0" hangingPunct="1">
        <a:lnSpc>
          <a:spcPct val="100000"/>
        </a:lnSpc>
        <a:spcBef>
          <a:spcPts val="0"/>
        </a:spcBef>
        <a:buClr>
          <a:srgbClr val="A18646"/>
        </a:buClr>
        <a:buFont typeface="Arial" panose="020B0604020202020204" pitchFamily="34" charset="0"/>
        <a:buChar char="•"/>
        <a:defRPr sz="1399" kern="1200">
          <a:solidFill>
            <a:schemeClr val="tx1"/>
          </a:solidFill>
          <a:latin typeface="+mn-lt"/>
          <a:ea typeface="+mn-ea"/>
          <a:cs typeface="+mn-cs"/>
        </a:defRPr>
      </a:lvl4pPr>
      <a:lvl5pPr marL="1543010" indent="-172644" algn="l" defTabSz="913577" rtl="0" eaLnBrk="1" latinLnBrk="0" hangingPunct="1">
        <a:lnSpc>
          <a:spcPct val="100000"/>
        </a:lnSpc>
        <a:spcBef>
          <a:spcPts val="0"/>
        </a:spcBef>
        <a:buClr>
          <a:srgbClr val="A18646"/>
        </a:buClr>
        <a:buFont typeface="Arial" panose="020B0604020202020204" pitchFamily="34" charset="0"/>
        <a:buChar char="•"/>
        <a:defRPr sz="1399" kern="1200">
          <a:solidFill>
            <a:schemeClr val="tx1"/>
          </a:solidFill>
          <a:latin typeface="+mn-lt"/>
          <a:ea typeface="+mn-ea"/>
          <a:cs typeface="+mn-cs"/>
        </a:defRPr>
      </a:lvl5pPr>
      <a:lvl6pPr marL="2512337" indent="-228394" algn="l" defTabSz="913577" rtl="0" eaLnBrk="1" latinLnBrk="0" hangingPunct="1">
        <a:lnSpc>
          <a:spcPct val="90000"/>
        </a:lnSpc>
        <a:spcBef>
          <a:spcPts val="500"/>
        </a:spcBef>
        <a:buFont typeface="Arial" panose="020B0604020202020204" pitchFamily="34" charset="0"/>
        <a:buChar char="•"/>
        <a:defRPr sz="1798" kern="1200">
          <a:solidFill>
            <a:schemeClr val="tx1"/>
          </a:solidFill>
          <a:latin typeface="+mn-lt"/>
          <a:ea typeface="+mn-ea"/>
          <a:cs typeface="+mn-cs"/>
        </a:defRPr>
      </a:lvl6pPr>
      <a:lvl7pPr marL="2969125" indent="-228394" algn="l" defTabSz="913577" rtl="0" eaLnBrk="1" latinLnBrk="0" hangingPunct="1">
        <a:lnSpc>
          <a:spcPct val="90000"/>
        </a:lnSpc>
        <a:spcBef>
          <a:spcPts val="500"/>
        </a:spcBef>
        <a:buFont typeface="Arial" panose="020B0604020202020204" pitchFamily="34" charset="0"/>
        <a:buChar char="•"/>
        <a:defRPr sz="1798" kern="1200">
          <a:solidFill>
            <a:schemeClr val="tx1"/>
          </a:solidFill>
          <a:latin typeface="+mn-lt"/>
          <a:ea typeface="+mn-ea"/>
          <a:cs typeface="+mn-cs"/>
        </a:defRPr>
      </a:lvl7pPr>
      <a:lvl8pPr marL="3425914" indent="-228394" algn="l" defTabSz="913577" rtl="0" eaLnBrk="1" latinLnBrk="0" hangingPunct="1">
        <a:lnSpc>
          <a:spcPct val="90000"/>
        </a:lnSpc>
        <a:spcBef>
          <a:spcPts val="500"/>
        </a:spcBef>
        <a:buFont typeface="Arial" panose="020B0604020202020204" pitchFamily="34" charset="0"/>
        <a:buChar char="•"/>
        <a:defRPr sz="1798" kern="1200">
          <a:solidFill>
            <a:schemeClr val="tx1"/>
          </a:solidFill>
          <a:latin typeface="+mn-lt"/>
          <a:ea typeface="+mn-ea"/>
          <a:cs typeface="+mn-cs"/>
        </a:defRPr>
      </a:lvl8pPr>
      <a:lvl9pPr marL="3882702" indent="-228394" algn="l" defTabSz="913577" rtl="0" eaLnBrk="1" latinLnBrk="0" hangingPunct="1">
        <a:lnSpc>
          <a:spcPct val="90000"/>
        </a:lnSpc>
        <a:spcBef>
          <a:spcPts val="500"/>
        </a:spcBef>
        <a:buFont typeface="Arial" panose="020B0604020202020204" pitchFamily="34" charset="0"/>
        <a:buChar char="•"/>
        <a:defRPr sz="1798" kern="1200">
          <a:solidFill>
            <a:schemeClr val="tx1"/>
          </a:solidFill>
          <a:latin typeface="+mn-lt"/>
          <a:ea typeface="+mn-ea"/>
          <a:cs typeface="+mn-cs"/>
        </a:defRPr>
      </a:lvl9pPr>
    </p:bodyStyle>
    <p:otherStyle>
      <a:defPPr>
        <a:defRPr lang="sv-SE"/>
      </a:defPPr>
      <a:lvl1pPr marL="0" algn="l" defTabSz="913577" rtl="0" eaLnBrk="1" latinLnBrk="0" hangingPunct="1">
        <a:defRPr sz="1798" kern="1200">
          <a:solidFill>
            <a:schemeClr val="tx1"/>
          </a:solidFill>
          <a:latin typeface="+mn-lt"/>
          <a:ea typeface="+mn-ea"/>
          <a:cs typeface="+mn-cs"/>
        </a:defRPr>
      </a:lvl1pPr>
      <a:lvl2pPr marL="456789" algn="l" defTabSz="913577" rtl="0" eaLnBrk="1" latinLnBrk="0" hangingPunct="1">
        <a:defRPr sz="1798" kern="1200">
          <a:solidFill>
            <a:schemeClr val="tx1"/>
          </a:solidFill>
          <a:latin typeface="+mn-lt"/>
          <a:ea typeface="+mn-ea"/>
          <a:cs typeface="+mn-cs"/>
        </a:defRPr>
      </a:lvl2pPr>
      <a:lvl3pPr marL="913577" algn="l" defTabSz="913577" rtl="0" eaLnBrk="1" latinLnBrk="0" hangingPunct="1">
        <a:defRPr sz="1798" kern="1200">
          <a:solidFill>
            <a:schemeClr val="tx1"/>
          </a:solidFill>
          <a:latin typeface="+mn-lt"/>
          <a:ea typeface="+mn-ea"/>
          <a:cs typeface="+mn-cs"/>
        </a:defRPr>
      </a:lvl3pPr>
      <a:lvl4pPr marL="1370366" algn="l" defTabSz="913577" rtl="0" eaLnBrk="1" latinLnBrk="0" hangingPunct="1">
        <a:defRPr sz="1798" kern="1200">
          <a:solidFill>
            <a:schemeClr val="tx1"/>
          </a:solidFill>
          <a:latin typeface="+mn-lt"/>
          <a:ea typeface="+mn-ea"/>
          <a:cs typeface="+mn-cs"/>
        </a:defRPr>
      </a:lvl4pPr>
      <a:lvl5pPr marL="1827154" algn="l" defTabSz="913577" rtl="0" eaLnBrk="1" latinLnBrk="0" hangingPunct="1">
        <a:defRPr sz="1798" kern="1200">
          <a:solidFill>
            <a:schemeClr val="tx1"/>
          </a:solidFill>
          <a:latin typeface="+mn-lt"/>
          <a:ea typeface="+mn-ea"/>
          <a:cs typeface="+mn-cs"/>
        </a:defRPr>
      </a:lvl5pPr>
      <a:lvl6pPr marL="2283943" algn="l" defTabSz="913577" rtl="0" eaLnBrk="1" latinLnBrk="0" hangingPunct="1">
        <a:defRPr sz="1798" kern="1200">
          <a:solidFill>
            <a:schemeClr val="tx1"/>
          </a:solidFill>
          <a:latin typeface="+mn-lt"/>
          <a:ea typeface="+mn-ea"/>
          <a:cs typeface="+mn-cs"/>
        </a:defRPr>
      </a:lvl6pPr>
      <a:lvl7pPr marL="2740731" algn="l" defTabSz="913577" rtl="0" eaLnBrk="1" latinLnBrk="0" hangingPunct="1">
        <a:defRPr sz="1798" kern="1200">
          <a:solidFill>
            <a:schemeClr val="tx1"/>
          </a:solidFill>
          <a:latin typeface="+mn-lt"/>
          <a:ea typeface="+mn-ea"/>
          <a:cs typeface="+mn-cs"/>
        </a:defRPr>
      </a:lvl7pPr>
      <a:lvl8pPr marL="3197520" algn="l" defTabSz="913577" rtl="0" eaLnBrk="1" latinLnBrk="0" hangingPunct="1">
        <a:defRPr sz="1798" kern="1200">
          <a:solidFill>
            <a:schemeClr val="tx1"/>
          </a:solidFill>
          <a:latin typeface="+mn-lt"/>
          <a:ea typeface="+mn-ea"/>
          <a:cs typeface="+mn-cs"/>
        </a:defRPr>
      </a:lvl8pPr>
      <a:lvl9pPr marL="3654308" algn="l" defTabSz="913577" rtl="0" eaLnBrk="1" latinLnBrk="0" hangingPunct="1">
        <a:defRPr sz="1798" kern="1200">
          <a:solidFill>
            <a:schemeClr val="tx1"/>
          </a:solidFill>
          <a:latin typeface="+mn-lt"/>
          <a:ea typeface="+mn-ea"/>
          <a:cs typeface="+mn-cs"/>
        </a:defRPr>
      </a:lvl9pPr>
    </p:otherStyle>
  </p:txStyles>
  <p:extLst>
    <p:ext uri="{27BBF7A9-308A-43DC-89C8-2F10F3537804}">
      <p15:sldGuideLst xmlns:p15="http://schemas.microsoft.com/office/powerpoint/2012/main">
        <p15:guide id="1" pos="589">
          <p15:clr>
            <a:srgbClr val="F26B43"/>
          </p15:clr>
        </p15:guide>
        <p15:guide id="2" orient="horz" pos="645">
          <p15:clr>
            <a:srgbClr val="F26B43"/>
          </p15:clr>
        </p15:guide>
        <p15:guide id="3" orient="horz" pos="1054">
          <p15:clr>
            <a:srgbClr val="F26B43"/>
          </p15:clr>
        </p15:guide>
        <p15:guide id="4" pos="5647">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0.xm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31.xml"/><Relationship Id="rId5" Type="http://schemas.openxmlformats.org/officeDocument/2006/relationships/image" Target="../media/image24.png"/><Relationship Id="rId4" Type="http://schemas.openxmlformats.org/officeDocument/2006/relationships/chart" Target="../charts/char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2.xml"/><Relationship Id="rId1" Type="http://schemas.openxmlformats.org/officeDocument/2006/relationships/slideLayout" Target="../slideLayouts/slideLayout3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8.xml"/></Relationships>
</file>

<file path=ppt/slides/_rels/slide24.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16.xml"/><Relationship Id="rId1" Type="http://schemas.openxmlformats.org/officeDocument/2006/relationships/slideLayout" Target="../slideLayouts/slideLayout39.xml"/></Relationships>
</file>

<file path=ppt/slides/_rels/slide25.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notesSlide" Target="../notesSlides/notesSlide17.xml"/><Relationship Id="rId1" Type="http://schemas.openxmlformats.org/officeDocument/2006/relationships/slideLayout" Target="../slideLayouts/slideLayout40.xml"/></Relationships>
</file>

<file path=ppt/slides/_rels/slide26.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notesSlide" Target="../notesSlides/notesSlide18.xml"/><Relationship Id="rId1" Type="http://schemas.openxmlformats.org/officeDocument/2006/relationships/slideLayout" Target="../slideLayouts/slideLayout4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2.xml"/></Relationships>
</file>

<file path=ppt/slides/_rels/slide28.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notesSlide" Target="../notesSlides/notesSlide20.xml"/><Relationship Id="rId1" Type="http://schemas.openxmlformats.org/officeDocument/2006/relationships/slideLayout" Target="../slideLayouts/slideLayout42.xml"/></Relationships>
</file>

<file path=ppt/slides/_rels/slide29.xml.rels><?xml version="1.0" encoding="UTF-8" standalone="yes"?>
<Relationships xmlns="http://schemas.openxmlformats.org/package/2006/relationships"><Relationship Id="rId3" Type="http://schemas.openxmlformats.org/officeDocument/2006/relationships/hyperlink" Target="http://www.riksgalden.se/myndigheter" TargetMode="External"/><Relationship Id="rId2" Type="http://schemas.openxmlformats.org/officeDocument/2006/relationships/notesSlide" Target="../notesSlides/notesSlide21.xml"/><Relationship Id="rId1" Type="http://schemas.openxmlformats.org/officeDocument/2006/relationships/slideLayout" Target="../slideLayouts/slideLayout43.xml"/><Relationship Id="rId4" Type="http://schemas.openxmlformats.org/officeDocument/2006/relationships/image" Target="../media/image30.png"/></Relationships>
</file>

<file path=ppt/slides/_rels/slide3.xml.rels><?xml version="1.0" encoding="UTF-8" standalone="yes"?>
<Relationships xmlns="http://schemas.openxmlformats.org/package/2006/relationships"><Relationship Id="rId3" Type="http://schemas.openxmlformats.org/officeDocument/2006/relationships/image" Target="../media/image140.png"/><Relationship Id="rId2" Type="http://schemas.microsoft.com/office/2014/relationships/chartEx" Target="../charts/chartEx1.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061E633-16B4-4BC9-9746-7D1F6D19DB96}"/>
              </a:ext>
            </a:extLst>
          </p:cNvPr>
          <p:cNvSpPr>
            <a:spLocks noGrp="1"/>
          </p:cNvSpPr>
          <p:nvPr>
            <p:ph type="ctrTitle"/>
          </p:nvPr>
        </p:nvSpPr>
        <p:spPr>
          <a:xfrm>
            <a:off x="950090" y="1973844"/>
            <a:ext cx="5566459" cy="1764916"/>
          </a:xfrm>
        </p:spPr>
        <p:txBody>
          <a:bodyPr/>
          <a:lstStyle/>
          <a:p>
            <a:r>
              <a:rPr lang="sv-SE" dirty="0"/>
              <a:t>Nya ramavtal för betalningstjänster 2022 </a:t>
            </a:r>
          </a:p>
        </p:txBody>
      </p:sp>
      <p:sp>
        <p:nvSpPr>
          <p:cNvPr id="3" name="Underrubrik 2">
            <a:extLst>
              <a:ext uri="{FF2B5EF4-FFF2-40B4-BE49-F238E27FC236}">
                <a16:creationId xmlns:a16="http://schemas.microsoft.com/office/drawing/2014/main" id="{BF76F746-B5CD-43A3-876C-A05DD162F2D5}"/>
              </a:ext>
            </a:extLst>
          </p:cNvPr>
          <p:cNvSpPr>
            <a:spLocks noGrp="1"/>
          </p:cNvSpPr>
          <p:nvPr>
            <p:ph type="subTitle" idx="1"/>
          </p:nvPr>
        </p:nvSpPr>
        <p:spPr/>
        <p:txBody>
          <a:bodyPr/>
          <a:lstStyle/>
          <a:p>
            <a:r>
              <a:rPr lang="sv-SE" dirty="0"/>
              <a:t>Utbildning 9 februari 2023</a:t>
            </a:r>
          </a:p>
          <a:p>
            <a:r>
              <a:rPr lang="sv-SE" sz="1600" b="1" dirty="0"/>
              <a:t>Statens internbank</a:t>
            </a:r>
          </a:p>
        </p:txBody>
      </p:sp>
      <p:pic>
        <p:nvPicPr>
          <p:cNvPr id="4" name="Bild 3" descr="Riksgälden, Swedish national debt office">
            <a:extLst>
              <a:ext uri="{FF2B5EF4-FFF2-40B4-BE49-F238E27FC236}">
                <a16:creationId xmlns:a16="http://schemas.microsoft.com/office/drawing/2014/main" id="{DABB6426-1086-43D2-B2F5-2CD75B51E511}"/>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95110" y="216927"/>
            <a:ext cx="1559890" cy="262785"/>
          </a:xfrm>
          <a:prstGeom prst="rect">
            <a:avLst/>
          </a:prstGeom>
        </p:spPr>
      </p:pic>
    </p:spTree>
    <p:extLst>
      <p:ext uri="{BB962C8B-B14F-4D97-AF65-F5344CB8AC3E}">
        <p14:creationId xmlns:p14="http://schemas.microsoft.com/office/powerpoint/2010/main" val="3830550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Samma tidsramar som banktjänster</a:t>
            </a:r>
          </a:p>
        </p:txBody>
      </p:sp>
      <p:graphicFrame>
        <p:nvGraphicFramePr>
          <p:cNvPr id="4" name="Platshållare för innehåll 3"/>
          <p:cNvGraphicFramePr>
            <a:graphicFrameLocks noGrp="1"/>
          </p:cNvGraphicFramePr>
          <p:nvPr>
            <p:ph idx="1"/>
          </p:nvPr>
        </p:nvGraphicFramePr>
        <p:xfrm>
          <a:off x="1851765" y="1611511"/>
          <a:ext cx="5915025" cy="23942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7" name="Rak koppling 6"/>
          <p:cNvCxnSpPr/>
          <p:nvPr/>
        </p:nvCxnSpPr>
        <p:spPr>
          <a:xfrm>
            <a:off x="3096348" y="1953054"/>
            <a:ext cx="4730" cy="2151992"/>
          </a:xfrm>
          <a:prstGeom prst="line">
            <a:avLst/>
          </a:prstGeom>
          <a:ln w="19050"/>
        </p:spPr>
        <p:style>
          <a:lnRef idx="1">
            <a:schemeClr val="dk1"/>
          </a:lnRef>
          <a:fillRef idx="0">
            <a:schemeClr val="dk1"/>
          </a:fillRef>
          <a:effectRef idx="0">
            <a:schemeClr val="dk1"/>
          </a:effectRef>
          <a:fontRef idx="minor">
            <a:schemeClr val="tx1"/>
          </a:fontRef>
        </p:style>
      </p:cxnSp>
      <p:sp>
        <p:nvSpPr>
          <p:cNvPr id="8" name="textruta 7"/>
          <p:cNvSpPr txBox="1"/>
          <p:nvPr/>
        </p:nvSpPr>
        <p:spPr>
          <a:xfrm>
            <a:off x="2717974" y="1808204"/>
            <a:ext cx="681071" cy="173124"/>
          </a:xfrm>
          <a:prstGeom prst="rect">
            <a:avLst/>
          </a:prstGeom>
          <a:noFill/>
        </p:spPr>
        <p:txBody>
          <a:bodyPr wrap="square" rtlCol="0">
            <a:spAutoFit/>
          </a:bodyPr>
          <a:lstStyle/>
          <a:p>
            <a:pPr algn="ctr"/>
            <a:r>
              <a:rPr lang="sv-SE" sz="525" dirty="0"/>
              <a:t>Aug 2022</a:t>
            </a:r>
          </a:p>
        </p:txBody>
      </p:sp>
      <p:cxnSp>
        <p:nvCxnSpPr>
          <p:cNvPr id="9" name="Rak koppling 8"/>
          <p:cNvCxnSpPr>
            <a:stCxn id="10" idx="2"/>
          </p:cNvCxnSpPr>
          <p:nvPr/>
        </p:nvCxnSpPr>
        <p:spPr>
          <a:xfrm>
            <a:off x="3441612" y="1840748"/>
            <a:ext cx="0" cy="2264297"/>
          </a:xfrm>
          <a:prstGeom prst="line">
            <a:avLst/>
          </a:prstGeom>
          <a:ln w="19050">
            <a:solidFill>
              <a:srgbClr val="FF0000"/>
            </a:solidFill>
          </a:ln>
        </p:spPr>
        <p:style>
          <a:lnRef idx="1">
            <a:schemeClr val="dk1"/>
          </a:lnRef>
          <a:fillRef idx="0">
            <a:schemeClr val="dk1"/>
          </a:fillRef>
          <a:effectRef idx="0">
            <a:schemeClr val="dk1"/>
          </a:effectRef>
          <a:fontRef idx="minor">
            <a:schemeClr val="tx1"/>
          </a:fontRef>
        </p:style>
      </p:cxnSp>
      <p:sp>
        <p:nvSpPr>
          <p:cNvPr id="10" name="textruta 9"/>
          <p:cNvSpPr txBox="1"/>
          <p:nvPr/>
        </p:nvSpPr>
        <p:spPr>
          <a:xfrm>
            <a:off x="3101077" y="1690708"/>
            <a:ext cx="681071" cy="173124"/>
          </a:xfrm>
          <a:prstGeom prst="rect">
            <a:avLst/>
          </a:prstGeom>
          <a:noFill/>
        </p:spPr>
        <p:txBody>
          <a:bodyPr wrap="square" rtlCol="0">
            <a:spAutoFit/>
          </a:bodyPr>
          <a:lstStyle/>
          <a:p>
            <a:pPr algn="ctr"/>
            <a:r>
              <a:rPr lang="sv-SE" sz="525" dirty="0">
                <a:solidFill>
                  <a:srgbClr val="FF0000"/>
                </a:solidFill>
              </a:rPr>
              <a:t>Apr 2023</a:t>
            </a:r>
          </a:p>
        </p:txBody>
      </p:sp>
      <p:sp>
        <p:nvSpPr>
          <p:cNvPr id="20" name="textruta 19"/>
          <p:cNvSpPr txBox="1"/>
          <p:nvPr/>
        </p:nvSpPr>
        <p:spPr>
          <a:xfrm>
            <a:off x="2900442" y="4223288"/>
            <a:ext cx="741769" cy="230832"/>
          </a:xfrm>
          <a:prstGeom prst="rect">
            <a:avLst/>
          </a:prstGeom>
          <a:noFill/>
        </p:spPr>
        <p:txBody>
          <a:bodyPr wrap="square" rtlCol="0">
            <a:spAutoFit/>
          </a:bodyPr>
          <a:lstStyle/>
          <a:p>
            <a:pPr algn="ctr"/>
            <a:r>
              <a:rPr lang="sv-SE" sz="450" dirty="0"/>
              <a:t>Övergångsperiod</a:t>
            </a:r>
            <a:br>
              <a:rPr lang="sv-SE" sz="450" dirty="0"/>
            </a:br>
            <a:r>
              <a:rPr lang="sv-SE" sz="450" dirty="0"/>
              <a:t>9 månader</a:t>
            </a:r>
          </a:p>
        </p:txBody>
      </p:sp>
      <p:sp>
        <p:nvSpPr>
          <p:cNvPr id="22" name="Vänster klammerparentes 21"/>
          <p:cNvSpPr/>
          <p:nvPr/>
        </p:nvSpPr>
        <p:spPr>
          <a:xfrm rot="16200000">
            <a:off x="3207513" y="4020486"/>
            <a:ext cx="118243" cy="340574"/>
          </a:xfrm>
          <a:prstGeom prst="lef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sv-SE" sz="1013"/>
          </a:p>
        </p:txBody>
      </p:sp>
    </p:spTree>
    <p:extLst>
      <p:ext uri="{BB962C8B-B14F-4D97-AF65-F5344CB8AC3E}">
        <p14:creationId xmlns:p14="http://schemas.microsoft.com/office/powerpoint/2010/main" val="6379853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Leverantörer</a:t>
            </a:r>
          </a:p>
        </p:txBody>
      </p:sp>
      <p:sp>
        <p:nvSpPr>
          <p:cNvPr id="3" name="Platshållare för innehåll 2"/>
          <p:cNvSpPr>
            <a:spLocks noGrp="1"/>
          </p:cNvSpPr>
          <p:nvPr>
            <p:ph sz="quarter" idx="13"/>
          </p:nvPr>
        </p:nvSpPr>
        <p:spPr>
          <a:xfrm>
            <a:off x="945020" y="1358447"/>
            <a:ext cx="5881688" cy="3402806"/>
          </a:xfrm>
        </p:spPr>
        <p:txBody>
          <a:bodyPr>
            <a:normAutofit/>
          </a:bodyPr>
          <a:lstStyle/>
          <a:p>
            <a:pPr marL="0" indent="0" hangingPunct="0">
              <a:buNone/>
            </a:pPr>
            <a:r>
              <a:rPr lang="sv-SE" sz="1800" b="1" dirty="0">
                <a:ea typeface="Times New Roman" panose="02020603050405020304" pitchFamily="18" charset="0"/>
                <a:cs typeface="Arial" panose="020B0604020202020204" pitchFamily="34" charset="0"/>
              </a:rPr>
              <a:t>Nets</a:t>
            </a:r>
          </a:p>
          <a:p>
            <a:pPr lvl="1" hangingPunct="0"/>
            <a:r>
              <a:rPr lang="sv-SE" sz="1800" dirty="0">
                <a:ea typeface="Times New Roman" panose="02020603050405020304" pitchFamily="18" charset="0"/>
                <a:cs typeface="Arial" panose="020B0604020202020204" pitchFamily="34" charset="0"/>
              </a:rPr>
              <a:t>Kortinlösen, Betalväxel och Betalterminaler</a:t>
            </a:r>
          </a:p>
          <a:p>
            <a:pPr marL="341693" lvl="1" indent="0" hangingPunct="0">
              <a:buNone/>
            </a:pPr>
            <a:endParaRPr lang="sv-SE" sz="1800" dirty="0">
              <a:ea typeface="Times New Roman" panose="02020603050405020304" pitchFamily="18" charset="0"/>
              <a:cs typeface="Times New Roman" panose="02020603050405020304" pitchFamily="18" charset="0"/>
            </a:endParaRPr>
          </a:p>
          <a:p>
            <a:pPr marL="0" indent="0" hangingPunct="0">
              <a:buNone/>
            </a:pPr>
            <a:r>
              <a:rPr lang="sv-SE" sz="1800" b="1" dirty="0">
                <a:ea typeface="Times New Roman" panose="02020603050405020304" pitchFamily="18" charset="0"/>
                <a:cs typeface="Arial" panose="020B0604020202020204" pitchFamily="34" charset="0"/>
              </a:rPr>
              <a:t>Swedbank</a:t>
            </a:r>
            <a:r>
              <a:rPr lang="sv-SE" sz="1800" dirty="0">
                <a:ea typeface="Times New Roman" panose="02020603050405020304" pitchFamily="18" charset="0"/>
                <a:cs typeface="Arial" panose="020B0604020202020204" pitchFamily="34" charset="0"/>
              </a:rPr>
              <a:t> </a:t>
            </a:r>
          </a:p>
          <a:p>
            <a:pPr lvl="1" hangingPunct="0"/>
            <a:r>
              <a:rPr lang="sv-SE" sz="1800" dirty="0">
                <a:ea typeface="Times New Roman" panose="02020603050405020304" pitchFamily="18" charset="0"/>
                <a:cs typeface="Arial" panose="020B0604020202020204" pitchFamily="34" charset="0"/>
              </a:rPr>
              <a:t>Kortinlösen, Betalväxel och </a:t>
            </a:r>
            <a:r>
              <a:rPr lang="sv-SE" sz="1800" dirty="0" err="1">
                <a:ea typeface="Times New Roman" panose="02020603050405020304" pitchFamily="18" charset="0"/>
                <a:cs typeface="Arial" panose="020B0604020202020204" pitchFamily="34" charset="0"/>
              </a:rPr>
              <a:t>Swish</a:t>
            </a:r>
            <a:r>
              <a:rPr lang="sv-SE" sz="1800" dirty="0">
                <a:ea typeface="Times New Roman" panose="02020603050405020304" pitchFamily="18" charset="0"/>
                <a:cs typeface="Arial" panose="020B0604020202020204" pitchFamily="34" charset="0"/>
              </a:rPr>
              <a:t> e-handel</a:t>
            </a:r>
          </a:p>
          <a:p>
            <a:pPr marL="341693" lvl="1" indent="0" hangingPunct="0">
              <a:buNone/>
            </a:pPr>
            <a:endParaRPr lang="sv-SE" sz="1800" dirty="0">
              <a:ea typeface="Times New Roman" panose="02020603050405020304" pitchFamily="18" charset="0"/>
              <a:cs typeface="Arial" panose="020B0604020202020204" pitchFamily="34" charset="0"/>
            </a:endParaRPr>
          </a:p>
          <a:p>
            <a:pPr marL="0" indent="0" hangingPunct="0">
              <a:buNone/>
            </a:pPr>
            <a:r>
              <a:rPr lang="sv-SE" sz="1800" b="1" dirty="0" err="1">
                <a:ea typeface="Times New Roman" panose="02020603050405020304" pitchFamily="18" charset="0"/>
                <a:cs typeface="Arial" panose="020B0604020202020204" pitchFamily="34" charset="0"/>
              </a:rPr>
              <a:t>Verifone</a:t>
            </a:r>
            <a:r>
              <a:rPr lang="sv-SE" sz="1800" b="1" dirty="0">
                <a:ea typeface="Times New Roman" panose="02020603050405020304" pitchFamily="18" charset="0"/>
                <a:cs typeface="Arial" panose="020B0604020202020204" pitchFamily="34" charset="0"/>
              </a:rPr>
              <a:t> </a:t>
            </a:r>
            <a:r>
              <a:rPr lang="sv-SE" sz="1800" dirty="0">
                <a:ea typeface="Times New Roman" panose="02020603050405020304" pitchFamily="18" charset="0"/>
                <a:cs typeface="Arial" panose="020B0604020202020204" pitchFamily="34" charset="0"/>
              </a:rPr>
              <a:t> </a:t>
            </a:r>
            <a:endParaRPr lang="sv-SE" sz="1800" dirty="0">
              <a:ea typeface="Times New Roman" panose="02020603050405020304" pitchFamily="18" charset="0"/>
              <a:cs typeface="Times New Roman" panose="02020603050405020304" pitchFamily="18" charset="0"/>
            </a:endParaRPr>
          </a:p>
          <a:p>
            <a:pPr lvl="1" hangingPunct="0"/>
            <a:r>
              <a:rPr lang="sv-SE" sz="1800" dirty="0">
                <a:solidFill>
                  <a:srgbClr val="000000"/>
                </a:solidFill>
                <a:ea typeface="Times New Roman" panose="02020603050405020304" pitchFamily="18" charset="0"/>
                <a:cs typeface="Arial" panose="020B0604020202020204" pitchFamily="34" charset="0"/>
              </a:rPr>
              <a:t>Betalterminaler</a:t>
            </a:r>
            <a:endParaRPr lang="sv-SE" sz="1800" dirty="0">
              <a:solidFill>
                <a:prstClr val="black"/>
              </a:solidFill>
              <a:ea typeface="Times New Roman" panose="02020603050405020304" pitchFamily="18" charset="0"/>
              <a:cs typeface="Times New Roman" panose="02020603050405020304" pitchFamily="18" charset="0"/>
            </a:endParaRPr>
          </a:p>
          <a:p>
            <a:pPr marL="135731" lvl="1" indent="0">
              <a:buNone/>
            </a:pPr>
            <a:endParaRPr lang="sv-SE" dirty="0"/>
          </a:p>
          <a:p>
            <a:pPr marL="135731" lvl="1" indent="0">
              <a:buNone/>
            </a:pPr>
            <a:endParaRPr lang="sv-SE" dirty="0"/>
          </a:p>
        </p:txBody>
      </p:sp>
    </p:spTree>
    <p:extLst>
      <p:ext uri="{BB962C8B-B14F-4D97-AF65-F5344CB8AC3E}">
        <p14:creationId xmlns:p14="http://schemas.microsoft.com/office/powerpoint/2010/main" val="11166079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1002943" y="223949"/>
            <a:ext cx="5882239" cy="677466"/>
          </a:xfrm>
        </p:spPr>
        <p:txBody>
          <a:bodyPr>
            <a:normAutofit/>
          </a:bodyPr>
          <a:lstStyle/>
          <a:p>
            <a:r>
              <a:rPr lang="sv-SE" dirty="0"/>
              <a:t>F</a:t>
            </a:r>
            <a:r>
              <a:rPr lang="sv-SE" dirty="0">
                <a:solidFill>
                  <a:srgbClr val="000000"/>
                </a:solidFill>
                <a:ea typeface="Times New Roman" panose="02020603050405020304" pitchFamily="18" charset="0"/>
                <a:cs typeface="Arial" panose="020B0604020202020204" pitchFamily="34" charset="0"/>
              </a:rPr>
              <a:t>örnyad konkurrensutsättning </a:t>
            </a:r>
            <a:endParaRPr lang="sv-SE" dirty="0"/>
          </a:p>
        </p:txBody>
      </p:sp>
      <p:sp>
        <p:nvSpPr>
          <p:cNvPr id="3" name="Platshållare för innehåll 2"/>
          <p:cNvSpPr>
            <a:spLocks noGrp="1"/>
          </p:cNvSpPr>
          <p:nvPr>
            <p:ph sz="quarter" idx="13"/>
          </p:nvPr>
        </p:nvSpPr>
        <p:spPr>
          <a:xfrm>
            <a:off x="945019" y="1172932"/>
            <a:ext cx="7886700" cy="2788316"/>
          </a:xfrm>
        </p:spPr>
        <p:txBody>
          <a:bodyPr/>
          <a:lstStyle/>
          <a:p>
            <a:pPr lvl="0" hangingPunct="0"/>
            <a:r>
              <a:rPr lang="sv-SE" sz="1800" dirty="0">
                <a:solidFill>
                  <a:srgbClr val="000000"/>
                </a:solidFill>
                <a:ea typeface="Times New Roman" panose="02020603050405020304" pitchFamily="18" charset="0"/>
                <a:cs typeface="Arial" panose="020B0604020202020204" pitchFamily="34" charset="0"/>
              </a:rPr>
              <a:t>Riksgälden har haft för avsikt att teckna ramavtal med </a:t>
            </a:r>
            <a:r>
              <a:rPr lang="sv-SE" sz="1800" u="sng" dirty="0">
                <a:solidFill>
                  <a:srgbClr val="000000"/>
                </a:solidFill>
                <a:ea typeface="Times New Roman" panose="02020603050405020304" pitchFamily="18" charset="0"/>
                <a:cs typeface="Arial" panose="020B0604020202020204" pitchFamily="34" charset="0"/>
              </a:rPr>
              <a:t>en</a:t>
            </a:r>
            <a:r>
              <a:rPr lang="sv-SE" sz="1800" dirty="0">
                <a:solidFill>
                  <a:srgbClr val="000000"/>
                </a:solidFill>
                <a:ea typeface="Times New Roman" panose="02020603050405020304" pitchFamily="18" charset="0"/>
                <a:cs typeface="Arial" panose="020B0604020202020204" pitchFamily="34" charset="0"/>
              </a:rPr>
              <a:t> leverantör för en så kallad ”paketlösning” där samtliga Betaltjänster och Betalfunktionaliteter igår. Då ingen leverantör har lämnat anbud på samtliga Betaltjänster kan ramavtal inte tecknas med en leverantör. </a:t>
            </a:r>
            <a:endParaRPr lang="sv-SE" sz="1800" dirty="0">
              <a:solidFill>
                <a:prstClr val="black"/>
              </a:solidFill>
              <a:ea typeface="Times New Roman" panose="02020603050405020304" pitchFamily="18" charset="0"/>
              <a:cs typeface="Times New Roman" panose="02020603050405020304" pitchFamily="18" charset="0"/>
            </a:endParaRPr>
          </a:p>
          <a:p>
            <a:pPr hangingPunct="0">
              <a:spcBef>
                <a:spcPts val="788"/>
              </a:spcBef>
            </a:pPr>
            <a:r>
              <a:rPr lang="sv-SE" sz="1800" dirty="0">
                <a:solidFill>
                  <a:srgbClr val="000000"/>
                </a:solidFill>
                <a:ea typeface="Times New Roman" panose="02020603050405020304" pitchFamily="18" charset="0"/>
                <a:cs typeface="Arial" panose="020B0604020202020204" pitchFamily="34" charset="0"/>
              </a:rPr>
              <a:t>Detta innebär att ramavtal kommer att tecknas med samtliga leverantörer som lämnat anbud och där förnyad konkurrensutsättning ska gälla som avropsrutin för alla statliga myndigheter, oavsett Betaltjänst och/eller Betalfunktionalitet.</a:t>
            </a:r>
          </a:p>
          <a:p>
            <a:pPr marL="135731" lvl="1" indent="0">
              <a:buNone/>
            </a:pPr>
            <a:endParaRPr lang="sv-SE" dirty="0"/>
          </a:p>
        </p:txBody>
      </p:sp>
    </p:spTree>
    <p:extLst>
      <p:ext uri="{BB962C8B-B14F-4D97-AF65-F5344CB8AC3E}">
        <p14:creationId xmlns:p14="http://schemas.microsoft.com/office/powerpoint/2010/main" val="17817621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ubrik 5"/>
          <p:cNvSpPr>
            <a:spLocks noGrp="1"/>
          </p:cNvSpPr>
          <p:nvPr>
            <p:ph type="title"/>
          </p:nvPr>
        </p:nvSpPr>
        <p:spPr>
          <a:xfrm>
            <a:off x="809700" y="585665"/>
            <a:ext cx="7886700" cy="362922"/>
          </a:xfrm>
        </p:spPr>
        <p:txBody>
          <a:bodyPr/>
          <a:lstStyle/>
          <a:p>
            <a:r>
              <a:rPr lang="sv-SE" dirty="0"/>
              <a:t>Nya ramavtal för kortinlösen m.m. - utfall</a:t>
            </a:r>
          </a:p>
        </p:txBody>
      </p:sp>
      <p:sp>
        <p:nvSpPr>
          <p:cNvPr id="11" name="Rektangel 10"/>
          <p:cNvSpPr/>
          <p:nvPr/>
        </p:nvSpPr>
        <p:spPr>
          <a:xfrm>
            <a:off x="1042664" y="1766980"/>
            <a:ext cx="978010" cy="532687"/>
          </a:xfrm>
          <a:prstGeom prst="rect">
            <a:avLst/>
          </a:prstGeom>
          <a:solidFill>
            <a:schemeClr val="accent1">
              <a:lumMod val="20000"/>
              <a:lumOff val="80000"/>
            </a:schemeClr>
          </a:solidFill>
          <a:ln w="9525"/>
        </p:spPr>
        <p:style>
          <a:lnRef idx="2">
            <a:schemeClr val="dk1"/>
          </a:lnRef>
          <a:fillRef idx="1">
            <a:schemeClr val="lt1"/>
          </a:fillRef>
          <a:effectRef idx="0">
            <a:schemeClr val="dk1"/>
          </a:effectRef>
          <a:fontRef idx="minor">
            <a:schemeClr val="dk1"/>
          </a:fontRef>
        </p:style>
        <p:txBody>
          <a:bodyPr rtlCol="0" anchor="ctr"/>
          <a:lstStyle/>
          <a:p>
            <a:pPr algn="ctr"/>
            <a:r>
              <a:rPr lang="sv-SE" sz="1200" b="1" dirty="0">
                <a:solidFill>
                  <a:schemeClr val="accent1">
                    <a:lumMod val="75000"/>
                  </a:schemeClr>
                </a:solidFill>
              </a:rPr>
              <a:t>Nets</a:t>
            </a:r>
          </a:p>
        </p:txBody>
      </p:sp>
      <p:sp>
        <p:nvSpPr>
          <p:cNvPr id="12" name="Rektangel 11"/>
          <p:cNvSpPr/>
          <p:nvPr/>
        </p:nvSpPr>
        <p:spPr>
          <a:xfrm>
            <a:off x="1531669" y="2412642"/>
            <a:ext cx="1629306" cy="490064"/>
          </a:xfrm>
          <a:prstGeom prst="rect">
            <a:avLst/>
          </a:prstGeom>
          <a:noFill/>
          <a:ln w="9525"/>
        </p:spPr>
        <p:style>
          <a:lnRef idx="2">
            <a:schemeClr val="dk1"/>
          </a:lnRef>
          <a:fillRef idx="1">
            <a:schemeClr val="lt1"/>
          </a:fillRef>
          <a:effectRef idx="0">
            <a:schemeClr val="dk1"/>
          </a:effectRef>
          <a:fontRef idx="minor">
            <a:schemeClr val="dk1"/>
          </a:fontRef>
        </p:style>
        <p:txBody>
          <a:bodyPr rtlCol="0" anchor="t"/>
          <a:lstStyle/>
          <a:p>
            <a:pPr algn="ctr"/>
            <a:r>
              <a:rPr lang="sv-SE" sz="1200" b="1" dirty="0"/>
              <a:t>Kortinlösen</a:t>
            </a:r>
          </a:p>
          <a:p>
            <a:pPr algn="ctr"/>
            <a:r>
              <a:rPr lang="sv-SE" sz="1050" i="1" dirty="0"/>
              <a:t>Myndighetspriser</a:t>
            </a:r>
          </a:p>
        </p:txBody>
      </p:sp>
      <p:sp>
        <p:nvSpPr>
          <p:cNvPr id="13" name="Rektangel 12"/>
          <p:cNvSpPr/>
          <p:nvPr/>
        </p:nvSpPr>
        <p:spPr>
          <a:xfrm>
            <a:off x="2566872" y="1766980"/>
            <a:ext cx="978010" cy="532687"/>
          </a:xfrm>
          <a:prstGeom prst="rect">
            <a:avLst/>
          </a:prstGeom>
          <a:solidFill>
            <a:schemeClr val="bg1">
              <a:lumMod val="85000"/>
            </a:schemeClr>
          </a:solidFill>
          <a:ln w="9525">
            <a:solidFill>
              <a:schemeClr val="tx2">
                <a:lumMod val="60000"/>
                <a:lumOff val="4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lang="sv-SE" sz="1200" b="1" dirty="0">
                <a:solidFill>
                  <a:srgbClr val="EB820F"/>
                </a:solidFill>
              </a:rPr>
              <a:t>Swedbank</a:t>
            </a:r>
          </a:p>
        </p:txBody>
      </p:sp>
      <p:sp>
        <p:nvSpPr>
          <p:cNvPr id="14" name="textruta 13"/>
          <p:cNvSpPr txBox="1"/>
          <p:nvPr/>
        </p:nvSpPr>
        <p:spPr>
          <a:xfrm>
            <a:off x="508518" y="1408559"/>
            <a:ext cx="3820842" cy="300082"/>
          </a:xfrm>
          <a:prstGeom prst="rect">
            <a:avLst/>
          </a:prstGeom>
          <a:noFill/>
        </p:spPr>
        <p:txBody>
          <a:bodyPr wrap="square" rtlCol="0">
            <a:spAutoFit/>
          </a:bodyPr>
          <a:lstStyle/>
          <a:p>
            <a:pPr algn="ctr"/>
            <a:r>
              <a:rPr lang="sv-SE" b="1" dirty="0"/>
              <a:t>Avrop genom förnyad konkurrensutsättning</a:t>
            </a:r>
          </a:p>
        </p:txBody>
      </p:sp>
      <p:sp>
        <p:nvSpPr>
          <p:cNvPr id="21" name="Rektangel 20"/>
          <p:cNvSpPr/>
          <p:nvPr/>
        </p:nvSpPr>
        <p:spPr>
          <a:xfrm>
            <a:off x="1531669" y="4367085"/>
            <a:ext cx="1629306" cy="490064"/>
          </a:xfrm>
          <a:prstGeom prst="rect">
            <a:avLst/>
          </a:prstGeom>
          <a:noFill/>
          <a:ln w="9525"/>
        </p:spPr>
        <p:style>
          <a:lnRef idx="2">
            <a:schemeClr val="dk1"/>
          </a:lnRef>
          <a:fillRef idx="1">
            <a:schemeClr val="lt1"/>
          </a:fillRef>
          <a:effectRef idx="0">
            <a:schemeClr val="dk1"/>
          </a:effectRef>
          <a:fontRef idx="minor">
            <a:schemeClr val="dk1"/>
          </a:fontRef>
        </p:style>
        <p:txBody>
          <a:bodyPr rtlCol="0" anchor="t"/>
          <a:lstStyle/>
          <a:p>
            <a:pPr algn="ctr"/>
            <a:r>
              <a:rPr lang="sv-SE" sz="1200" b="1" dirty="0" err="1"/>
              <a:t>Swish</a:t>
            </a:r>
            <a:r>
              <a:rPr lang="sv-SE" sz="1200" b="1" dirty="0"/>
              <a:t> E-handel</a:t>
            </a:r>
          </a:p>
          <a:p>
            <a:pPr algn="ctr"/>
            <a:r>
              <a:rPr lang="sv-SE" sz="1050" i="1" dirty="0"/>
              <a:t>Myndighetspriser</a:t>
            </a:r>
          </a:p>
        </p:txBody>
      </p:sp>
      <p:sp>
        <p:nvSpPr>
          <p:cNvPr id="22" name="Rektangel 21"/>
          <p:cNvSpPr/>
          <p:nvPr/>
        </p:nvSpPr>
        <p:spPr>
          <a:xfrm>
            <a:off x="1857317" y="3722272"/>
            <a:ext cx="978010" cy="532687"/>
          </a:xfrm>
          <a:prstGeom prst="rect">
            <a:avLst/>
          </a:prstGeom>
          <a:solidFill>
            <a:schemeClr val="bg1">
              <a:lumMod val="85000"/>
            </a:schemeClr>
          </a:solidFill>
          <a:ln w="9525"/>
        </p:spPr>
        <p:style>
          <a:lnRef idx="2">
            <a:schemeClr val="dk1"/>
          </a:lnRef>
          <a:fillRef idx="1">
            <a:schemeClr val="lt1"/>
          </a:fillRef>
          <a:effectRef idx="0">
            <a:schemeClr val="dk1"/>
          </a:effectRef>
          <a:fontRef idx="minor">
            <a:schemeClr val="dk1"/>
          </a:fontRef>
        </p:style>
        <p:txBody>
          <a:bodyPr rtlCol="0" anchor="ctr"/>
          <a:lstStyle/>
          <a:p>
            <a:pPr algn="ctr"/>
            <a:r>
              <a:rPr lang="sv-SE" sz="1200" b="1" dirty="0">
                <a:solidFill>
                  <a:srgbClr val="EB820F"/>
                </a:solidFill>
              </a:rPr>
              <a:t>Swedbank</a:t>
            </a:r>
          </a:p>
        </p:txBody>
      </p:sp>
      <p:sp>
        <p:nvSpPr>
          <p:cNvPr id="23" name="textruta 22"/>
          <p:cNvSpPr txBox="1"/>
          <p:nvPr/>
        </p:nvSpPr>
        <p:spPr>
          <a:xfrm>
            <a:off x="1717195" y="3363002"/>
            <a:ext cx="1258253" cy="300082"/>
          </a:xfrm>
          <a:prstGeom prst="rect">
            <a:avLst/>
          </a:prstGeom>
          <a:noFill/>
        </p:spPr>
        <p:txBody>
          <a:bodyPr wrap="square" rtlCol="0">
            <a:spAutoFit/>
          </a:bodyPr>
          <a:lstStyle/>
          <a:p>
            <a:pPr algn="ctr"/>
            <a:r>
              <a:rPr lang="sv-SE" b="1" dirty="0"/>
              <a:t>Avrop</a:t>
            </a:r>
          </a:p>
        </p:txBody>
      </p:sp>
      <p:sp>
        <p:nvSpPr>
          <p:cNvPr id="15" name="Rektangel 14"/>
          <p:cNvSpPr/>
          <p:nvPr/>
        </p:nvSpPr>
        <p:spPr>
          <a:xfrm>
            <a:off x="5667970" y="1766980"/>
            <a:ext cx="978010" cy="532687"/>
          </a:xfrm>
          <a:prstGeom prst="rect">
            <a:avLst/>
          </a:prstGeom>
          <a:solidFill>
            <a:schemeClr val="accent1">
              <a:lumMod val="20000"/>
              <a:lumOff val="80000"/>
            </a:schemeClr>
          </a:solidFill>
          <a:ln w="9525"/>
        </p:spPr>
        <p:style>
          <a:lnRef idx="2">
            <a:schemeClr val="dk1"/>
          </a:lnRef>
          <a:fillRef idx="1">
            <a:schemeClr val="lt1"/>
          </a:fillRef>
          <a:effectRef idx="0">
            <a:schemeClr val="dk1"/>
          </a:effectRef>
          <a:fontRef idx="minor">
            <a:schemeClr val="dk1"/>
          </a:fontRef>
        </p:style>
        <p:txBody>
          <a:bodyPr rtlCol="0" anchor="ctr"/>
          <a:lstStyle/>
          <a:p>
            <a:pPr algn="ctr"/>
            <a:r>
              <a:rPr lang="sv-SE" sz="1200" b="1" dirty="0">
                <a:solidFill>
                  <a:schemeClr val="accent1">
                    <a:lumMod val="75000"/>
                  </a:schemeClr>
                </a:solidFill>
              </a:rPr>
              <a:t>Nets</a:t>
            </a:r>
          </a:p>
        </p:txBody>
      </p:sp>
      <p:sp>
        <p:nvSpPr>
          <p:cNvPr id="16" name="Rektangel 15"/>
          <p:cNvSpPr/>
          <p:nvPr/>
        </p:nvSpPr>
        <p:spPr>
          <a:xfrm>
            <a:off x="6156975" y="2412642"/>
            <a:ext cx="1629306" cy="490064"/>
          </a:xfrm>
          <a:prstGeom prst="rect">
            <a:avLst/>
          </a:prstGeom>
          <a:noFill/>
          <a:ln w="9525"/>
        </p:spPr>
        <p:style>
          <a:lnRef idx="2">
            <a:schemeClr val="dk1"/>
          </a:lnRef>
          <a:fillRef idx="1">
            <a:schemeClr val="lt1"/>
          </a:fillRef>
          <a:effectRef idx="0">
            <a:schemeClr val="dk1"/>
          </a:effectRef>
          <a:fontRef idx="minor">
            <a:schemeClr val="dk1"/>
          </a:fontRef>
        </p:style>
        <p:txBody>
          <a:bodyPr rtlCol="0" anchor="t"/>
          <a:lstStyle/>
          <a:p>
            <a:pPr algn="ctr"/>
            <a:r>
              <a:rPr lang="sv-SE" sz="1200" b="1" dirty="0"/>
              <a:t>Betalväxel</a:t>
            </a:r>
          </a:p>
          <a:p>
            <a:pPr algn="ctr"/>
            <a:r>
              <a:rPr lang="sv-SE" sz="1050" i="1" dirty="0"/>
              <a:t>Myndighetspriser</a:t>
            </a:r>
          </a:p>
        </p:txBody>
      </p:sp>
      <p:sp>
        <p:nvSpPr>
          <p:cNvPr id="17" name="Rektangel 16"/>
          <p:cNvSpPr/>
          <p:nvPr/>
        </p:nvSpPr>
        <p:spPr>
          <a:xfrm>
            <a:off x="7192178" y="1766980"/>
            <a:ext cx="978010" cy="532687"/>
          </a:xfrm>
          <a:prstGeom prst="rect">
            <a:avLst/>
          </a:prstGeom>
          <a:solidFill>
            <a:schemeClr val="bg1">
              <a:lumMod val="85000"/>
            </a:schemeClr>
          </a:solidFill>
          <a:ln w="9525"/>
        </p:spPr>
        <p:style>
          <a:lnRef idx="2">
            <a:schemeClr val="dk1"/>
          </a:lnRef>
          <a:fillRef idx="1">
            <a:schemeClr val="lt1"/>
          </a:fillRef>
          <a:effectRef idx="0">
            <a:schemeClr val="dk1"/>
          </a:effectRef>
          <a:fontRef idx="minor">
            <a:schemeClr val="dk1"/>
          </a:fontRef>
        </p:style>
        <p:txBody>
          <a:bodyPr rtlCol="0" anchor="ctr"/>
          <a:lstStyle/>
          <a:p>
            <a:pPr algn="ctr"/>
            <a:r>
              <a:rPr lang="sv-SE" sz="1200" b="1" dirty="0">
                <a:solidFill>
                  <a:srgbClr val="EB820F"/>
                </a:solidFill>
              </a:rPr>
              <a:t>Swedbank</a:t>
            </a:r>
          </a:p>
        </p:txBody>
      </p:sp>
      <p:sp>
        <p:nvSpPr>
          <p:cNvPr id="18" name="textruta 17"/>
          <p:cNvSpPr txBox="1"/>
          <p:nvPr/>
        </p:nvSpPr>
        <p:spPr>
          <a:xfrm>
            <a:off x="5133824" y="1408559"/>
            <a:ext cx="3820842" cy="300082"/>
          </a:xfrm>
          <a:prstGeom prst="rect">
            <a:avLst/>
          </a:prstGeom>
          <a:noFill/>
        </p:spPr>
        <p:txBody>
          <a:bodyPr wrap="square" rtlCol="0">
            <a:spAutoFit/>
          </a:bodyPr>
          <a:lstStyle/>
          <a:p>
            <a:pPr algn="ctr"/>
            <a:r>
              <a:rPr lang="sv-SE" b="1" dirty="0"/>
              <a:t>Avrop genom förnyad konkurrensutsättning</a:t>
            </a:r>
          </a:p>
        </p:txBody>
      </p:sp>
      <p:sp>
        <p:nvSpPr>
          <p:cNvPr id="19" name="Rektangel 18"/>
          <p:cNvSpPr/>
          <p:nvPr/>
        </p:nvSpPr>
        <p:spPr>
          <a:xfrm>
            <a:off x="5667970" y="3721874"/>
            <a:ext cx="978010" cy="532687"/>
          </a:xfrm>
          <a:prstGeom prst="rect">
            <a:avLst/>
          </a:prstGeom>
          <a:solidFill>
            <a:schemeClr val="accent1">
              <a:lumMod val="20000"/>
              <a:lumOff val="80000"/>
            </a:schemeClr>
          </a:solidFill>
          <a:ln w="9525"/>
        </p:spPr>
        <p:style>
          <a:lnRef idx="2">
            <a:schemeClr val="dk1"/>
          </a:lnRef>
          <a:fillRef idx="1">
            <a:schemeClr val="lt1"/>
          </a:fillRef>
          <a:effectRef idx="0">
            <a:schemeClr val="dk1"/>
          </a:effectRef>
          <a:fontRef idx="minor">
            <a:schemeClr val="dk1"/>
          </a:fontRef>
        </p:style>
        <p:txBody>
          <a:bodyPr rtlCol="0" anchor="ctr"/>
          <a:lstStyle/>
          <a:p>
            <a:pPr algn="ctr"/>
            <a:r>
              <a:rPr lang="sv-SE" sz="1200" b="1" dirty="0">
                <a:solidFill>
                  <a:schemeClr val="accent1">
                    <a:lumMod val="75000"/>
                  </a:schemeClr>
                </a:solidFill>
              </a:rPr>
              <a:t>Nets</a:t>
            </a:r>
          </a:p>
        </p:txBody>
      </p:sp>
      <p:sp>
        <p:nvSpPr>
          <p:cNvPr id="24" name="Rektangel 23"/>
          <p:cNvSpPr/>
          <p:nvPr/>
        </p:nvSpPr>
        <p:spPr>
          <a:xfrm>
            <a:off x="6156975" y="4367536"/>
            <a:ext cx="1629306" cy="490064"/>
          </a:xfrm>
          <a:prstGeom prst="rect">
            <a:avLst/>
          </a:prstGeom>
          <a:noFill/>
          <a:ln w="9525"/>
        </p:spPr>
        <p:style>
          <a:lnRef idx="2">
            <a:schemeClr val="dk1"/>
          </a:lnRef>
          <a:fillRef idx="1">
            <a:schemeClr val="lt1"/>
          </a:fillRef>
          <a:effectRef idx="0">
            <a:schemeClr val="dk1"/>
          </a:effectRef>
          <a:fontRef idx="minor">
            <a:schemeClr val="dk1"/>
          </a:fontRef>
        </p:style>
        <p:txBody>
          <a:bodyPr rtlCol="0" anchor="t"/>
          <a:lstStyle/>
          <a:p>
            <a:pPr algn="ctr"/>
            <a:r>
              <a:rPr lang="sv-SE" sz="1200" b="1" dirty="0"/>
              <a:t>Betalterminaler</a:t>
            </a:r>
          </a:p>
          <a:p>
            <a:pPr algn="ctr"/>
            <a:r>
              <a:rPr lang="sv-SE" sz="1050" i="1" dirty="0"/>
              <a:t>Myndighetspriser</a:t>
            </a:r>
          </a:p>
        </p:txBody>
      </p:sp>
      <p:sp>
        <p:nvSpPr>
          <p:cNvPr id="25" name="Rektangel 24"/>
          <p:cNvSpPr/>
          <p:nvPr/>
        </p:nvSpPr>
        <p:spPr>
          <a:xfrm>
            <a:off x="7192178" y="3721874"/>
            <a:ext cx="978010" cy="532687"/>
          </a:xfrm>
          <a:prstGeom prst="rect">
            <a:avLst/>
          </a:prstGeom>
          <a:solidFill>
            <a:schemeClr val="bg1">
              <a:lumMod val="85000"/>
            </a:schemeClr>
          </a:solidFill>
          <a:ln w="9525"/>
        </p:spPr>
        <p:style>
          <a:lnRef idx="2">
            <a:schemeClr val="dk1"/>
          </a:lnRef>
          <a:fillRef idx="1">
            <a:schemeClr val="lt1"/>
          </a:fillRef>
          <a:effectRef idx="0">
            <a:schemeClr val="dk1"/>
          </a:effectRef>
          <a:fontRef idx="minor">
            <a:schemeClr val="dk1"/>
          </a:fontRef>
        </p:style>
        <p:txBody>
          <a:bodyPr rtlCol="0" anchor="ctr"/>
          <a:lstStyle/>
          <a:p>
            <a:pPr algn="ctr"/>
            <a:r>
              <a:rPr lang="sv-SE" sz="1200" b="1" dirty="0" err="1">
                <a:solidFill>
                  <a:srgbClr val="FF0000"/>
                </a:solidFill>
              </a:rPr>
              <a:t>Verifone</a:t>
            </a:r>
            <a:endParaRPr lang="sv-SE" sz="1200" b="1" dirty="0">
              <a:solidFill>
                <a:srgbClr val="FF0000"/>
              </a:solidFill>
            </a:endParaRPr>
          </a:p>
        </p:txBody>
      </p:sp>
      <p:sp>
        <p:nvSpPr>
          <p:cNvPr id="26" name="textruta 25"/>
          <p:cNvSpPr txBox="1"/>
          <p:nvPr/>
        </p:nvSpPr>
        <p:spPr>
          <a:xfrm>
            <a:off x="5133824" y="3363453"/>
            <a:ext cx="3820842" cy="300082"/>
          </a:xfrm>
          <a:prstGeom prst="rect">
            <a:avLst/>
          </a:prstGeom>
          <a:noFill/>
        </p:spPr>
        <p:txBody>
          <a:bodyPr wrap="square" rtlCol="0">
            <a:spAutoFit/>
          </a:bodyPr>
          <a:lstStyle/>
          <a:p>
            <a:pPr algn="ctr"/>
            <a:r>
              <a:rPr lang="sv-SE" b="1" dirty="0"/>
              <a:t>Avrop genom förnyad konkurrensutsättning</a:t>
            </a:r>
          </a:p>
        </p:txBody>
      </p:sp>
      <p:cxnSp>
        <p:nvCxnSpPr>
          <p:cNvPr id="7" name="Rak koppling 6"/>
          <p:cNvCxnSpPr/>
          <p:nvPr/>
        </p:nvCxnSpPr>
        <p:spPr>
          <a:xfrm>
            <a:off x="4641802" y="1507713"/>
            <a:ext cx="0" cy="3349436"/>
          </a:xfrm>
          <a:prstGeom prst="line">
            <a:avLst/>
          </a:prstGeom>
          <a:ln>
            <a:prstDash val="lgDash"/>
          </a:ln>
        </p:spPr>
        <p:style>
          <a:lnRef idx="1">
            <a:schemeClr val="dk1"/>
          </a:lnRef>
          <a:fillRef idx="0">
            <a:schemeClr val="dk1"/>
          </a:fillRef>
          <a:effectRef idx="0">
            <a:schemeClr val="dk1"/>
          </a:effectRef>
          <a:fontRef idx="minor">
            <a:schemeClr val="tx1"/>
          </a:fontRef>
        </p:style>
      </p:cxnSp>
      <p:cxnSp>
        <p:nvCxnSpPr>
          <p:cNvPr id="9" name="Rak koppling 8"/>
          <p:cNvCxnSpPr/>
          <p:nvPr/>
        </p:nvCxnSpPr>
        <p:spPr>
          <a:xfrm flipV="1">
            <a:off x="656134" y="3217850"/>
            <a:ext cx="8298532" cy="41881"/>
          </a:xfrm>
          <a:prstGeom prst="line">
            <a:avLst/>
          </a:prstGeom>
          <a:ln>
            <a:prstDash val="lgDash"/>
          </a:ln>
        </p:spPr>
        <p:style>
          <a:lnRef idx="1">
            <a:schemeClr val="dk1"/>
          </a:lnRef>
          <a:fillRef idx="0">
            <a:schemeClr val="dk1"/>
          </a:fillRef>
          <a:effectRef idx="0">
            <a:schemeClr val="dk1"/>
          </a:effectRef>
          <a:fontRef idx="minor">
            <a:schemeClr val="tx1"/>
          </a:fontRef>
        </p:style>
      </p:cxnSp>
      <p:sp>
        <p:nvSpPr>
          <p:cNvPr id="10" name="textruta 9"/>
          <p:cNvSpPr txBox="1"/>
          <p:nvPr/>
        </p:nvSpPr>
        <p:spPr>
          <a:xfrm>
            <a:off x="8170189" y="2652458"/>
            <a:ext cx="589904" cy="250248"/>
          </a:xfrm>
          <a:prstGeom prst="rect">
            <a:avLst/>
          </a:prstGeom>
          <a:noFill/>
        </p:spPr>
        <p:txBody>
          <a:bodyPr wrap="square" rtlCol="0">
            <a:spAutoFit/>
          </a:bodyPr>
          <a:lstStyle/>
          <a:p>
            <a:r>
              <a:rPr lang="sv-SE" sz="1000" b="1" dirty="0">
                <a:solidFill>
                  <a:srgbClr val="00B050"/>
                </a:solidFill>
              </a:rPr>
              <a:t>Valfritt</a:t>
            </a:r>
          </a:p>
        </p:txBody>
      </p:sp>
      <p:sp>
        <p:nvSpPr>
          <p:cNvPr id="27" name="textruta 26"/>
          <p:cNvSpPr txBox="1"/>
          <p:nvPr/>
        </p:nvSpPr>
        <p:spPr>
          <a:xfrm>
            <a:off x="8170189" y="4612117"/>
            <a:ext cx="589904" cy="250248"/>
          </a:xfrm>
          <a:prstGeom prst="rect">
            <a:avLst/>
          </a:prstGeom>
          <a:noFill/>
        </p:spPr>
        <p:txBody>
          <a:bodyPr wrap="square" rtlCol="0">
            <a:spAutoFit/>
          </a:bodyPr>
          <a:lstStyle/>
          <a:p>
            <a:r>
              <a:rPr lang="sv-SE" sz="1000" b="1" dirty="0">
                <a:solidFill>
                  <a:srgbClr val="00B050"/>
                </a:solidFill>
              </a:rPr>
              <a:t>Valfritt</a:t>
            </a:r>
          </a:p>
        </p:txBody>
      </p:sp>
    </p:spTree>
    <p:extLst>
      <p:ext uri="{BB962C8B-B14F-4D97-AF65-F5344CB8AC3E}">
        <p14:creationId xmlns:p14="http://schemas.microsoft.com/office/powerpoint/2010/main" val="1876202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7"/>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8"/>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0"/>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6"/>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5"/>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4"/>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p:bldP spid="21" grpId="0" animBg="1"/>
      <p:bldP spid="22" grpId="0" animBg="1"/>
      <p:bldP spid="23" grpId="0"/>
      <p:bldP spid="15" grpId="0" animBg="1"/>
      <p:bldP spid="16" grpId="0" animBg="1"/>
      <p:bldP spid="17" grpId="0" animBg="1"/>
      <p:bldP spid="18" grpId="0"/>
      <p:bldP spid="19" grpId="0" animBg="1"/>
      <p:bldP spid="24" grpId="0" animBg="1"/>
      <p:bldP spid="25" grpId="0" animBg="1"/>
      <p:bldP spid="26" grpId="0"/>
      <p:bldP spid="10" grpId="0"/>
      <p:bldP spid="2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Autofit/>
          </a:bodyPr>
          <a:lstStyle/>
          <a:p>
            <a:pPr>
              <a:spcBef>
                <a:spcPts val="1350"/>
              </a:spcBef>
              <a:buClr>
                <a:srgbClr val="BE9E55"/>
              </a:buClr>
            </a:pPr>
            <a:r>
              <a:rPr lang="sv-SE" dirty="0">
                <a:solidFill>
                  <a:prstClr val="black"/>
                </a:solidFill>
                <a:latin typeface="Arial" panose="020B0604020202020204" pitchFamily="34" charset="0"/>
                <a:ea typeface="Times New Roman" panose="02020603050405020304" pitchFamily="18" charset="0"/>
                <a:cs typeface="+mn-cs"/>
              </a:rPr>
              <a:t>Infrastrukturdelen i ramavtal</a:t>
            </a:r>
            <a:endParaRPr lang="sv-SE" dirty="0">
              <a:solidFill>
                <a:prstClr val="black"/>
              </a:solidFill>
              <a:latin typeface="Times New Roman" panose="02020603050405020304" pitchFamily="18" charset="0"/>
              <a:ea typeface="Times New Roman" panose="02020603050405020304" pitchFamily="18" charset="0"/>
              <a:cs typeface="+mn-cs"/>
            </a:endParaRPr>
          </a:p>
        </p:txBody>
      </p:sp>
      <p:sp>
        <p:nvSpPr>
          <p:cNvPr id="3" name="Platshållare för innehåll 2"/>
          <p:cNvSpPr>
            <a:spLocks noGrp="1"/>
          </p:cNvSpPr>
          <p:nvPr>
            <p:ph sz="quarter" idx="13"/>
          </p:nvPr>
        </p:nvSpPr>
        <p:spPr/>
        <p:txBody>
          <a:bodyPr/>
          <a:lstStyle/>
          <a:p>
            <a:pPr marL="0" indent="0">
              <a:buNone/>
            </a:pPr>
            <a:r>
              <a:rPr lang="sv-SE" sz="1800" dirty="0">
                <a:ea typeface="Times New Roman" panose="02020603050405020304" pitchFamily="18" charset="0"/>
              </a:rPr>
              <a:t>4.1	Likviditetshantering </a:t>
            </a:r>
          </a:p>
          <a:p>
            <a:pPr marL="0" indent="0">
              <a:buNone/>
            </a:pPr>
            <a:r>
              <a:rPr lang="sv-SE" sz="1800" dirty="0">
                <a:ea typeface="Times New Roman" panose="02020603050405020304" pitchFamily="18" charset="0"/>
              </a:rPr>
              <a:t>4.2	Återrapportering och statistik</a:t>
            </a:r>
          </a:p>
          <a:p>
            <a:pPr marL="0" indent="0">
              <a:buNone/>
            </a:pPr>
            <a:r>
              <a:rPr lang="sv-SE" sz="1800" dirty="0">
                <a:ea typeface="Times New Roman" panose="02020603050405020304" pitchFamily="18" charset="0"/>
              </a:rPr>
              <a:t>4.3	Fakturering</a:t>
            </a:r>
          </a:p>
          <a:p>
            <a:pPr marL="0" indent="0">
              <a:buNone/>
            </a:pPr>
            <a:r>
              <a:rPr lang="sv-SE" sz="1800" dirty="0">
                <a:ea typeface="Times New Roman" panose="02020603050405020304" pitchFamily="18" charset="0"/>
              </a:rPr>
              <a:t>4.4	Teknik och säkerhet</a:t>
            </a:r>
          </a:p>
          <a:p>
            <a:pPr marL="0" indent="0">
              <a:buNone/>
            </a:pPr>
            <a:r>
              <a:rPr lang="sv-SE" sz="1800" dirty="0">
                <a:ea typeface="Times New Roman" panose="02020603050405020304" pitchFamily="18" charset="0"/>
              </a:rPr>
              <a:t>4.5	Kundservice</a:t>
            </a:r>
          </a:p>
          <a:p>
            <a:pPr marL="0" indent="0">
              <a:buNone/>
            </a:pPr>
            <a:endParaRPr lang="sv-SE" dirty="0"/>
          </a:p>
        </p:txBody>
      </p:sp>
    </p:spTree>
    <p:extLst>
      <p:ext uri="{BB962C8B-B14F-4D97-AF65-F5344CB8AC3E}">
        <p14:creationId xmlns:p14="http://schemas.microsoft.com/office/powerpoint/2010/main" val="35270758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Autofit/>
          </a:bodyPr>
          <a:lstStyle/>
          <a:p>
            <a:pPr>
              <a:spcBef>
                <a:spcPts val="1350"/>
              </a:spcBef>
              <a:buClr>
                <a:srgbClr val="BE9E55"/>
              </a:buClr>
            </a:pPr>
            <a:r>
              <a:rPr lang="sv-SE" dirty="0">
                <a:solidFill>
                  <a:prstClr val="black"/>
                </a:solidFill>
                <a:latin typeface="Arial" panose="020B0604020202020204" pitchFamily="34" charset="0"/>
                <a:ea typeface="Times New Roman" panose="02020603050405020304" pitchFamily="18" charset="0"/>
                <a:cs typeface="+mn-cs"/>
              </a:rPr>
              <a:t>Kravspecifikation Kortinlösen</a:t>
            </a:r>
            <a:endParaRPr lang="sv-SE" dirty="0">
              <a:solidFill>
                <a:prstClr val="black"/>
              </a:solidFill>
              <a:latin typeface="Times New Roman" panose="02020603050405020304" pitchFamily="18" charset="0"/>
              <a:ea typeface="Times New Roman" panose="02020603050405020304" pitchFamily="18" charset="0"/>
              <a:cs typeface="+mn-cs"/>
            </a:endParaRPr>
          </a:p>
        </p:txBody>
      </p:sp>
      <p:sp>
        <p:nvSpPr>
          <p:cNvPr id="3" name="Platshållare för innehåll 2"/>
          <p:cNvSpPr>
            <a:spLocks noGrp="1"/>
          </p:cNvSpPr>
          <p:nvPr>
            <p:ph sz="quarter" idx="13"/>
          </p:nvPr>
        </p:nvSpPr>
        <p:spPr/>
        <p:txBody>
          <a:bodyPr/>
          <a:lstStyle/>
          <a:p>
            <a:r>
              <a:rPr lang="sv-SE" sz="1800" dirty="0">
                <a:ea typeface="Times New Roman" panose="02020603050405020304" pitchFamily="18" charset="0"/>
              </a:rPr>
              <a:t>Betaltjänsten kortinlösen omfattar inlösen och insättning på anvisat transaktionskonto för korttransaktioner gjorda av bank, betal och kreditkort via betalterminaler, kassasystem med integrerad betalterminal samt via Betalväxelleverantör avseende internetbetalning hos myndighet. </a:t>
            </a:r>
          </a:p>
          <a:p>
            <a:r>
              <a:rPr lang="sv-SE" sz="1800" dirty="0">
                <a:ea typeface="Times New Roman" panose="02020603050405020304" pitchFamily="18" charset="0"/>
              </a:rPr>
              <a:t>Det inbetalade beloppet förs sedan över till myndighetens </a:t>
            </a:r>
            <a:r>
              <a:rPr lang="sv-SE" sz="1800" b="1" dirty="0">
                <a:ea typeface="Times New Roman" panose="02020603050405020304" pitchFamily="18" charset="0"/>
              </a:rPr>
              <a:t>bankkonto hos ramavtalsbanken.</a:t>
            </a:r>
          </a:p>
          <a:p>
            <a:pPr marL="0" indent="0">
              <a:buNone/>
            </a:pPr>
            <a:endParaRPr lang="sv-SE" dirty="0"/>
          </a:p>
        </p:txBody>
      </p:sp>
    </p:spTree>
    <p:extLst>
      <p:ext uri="{BB962C8B-B14F-4D97-AF65-F5344CB8AC3E}">
        <p14:creationId xmlns:p14="http://schemas.microsoft.com/office/powerpoint/2010/main" val="23617891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985678" y="371473"/>
            <a:ext cx="7886700" cy="362922"/>
          </a:xfrm>
        </p:spPr>
        <p:txBody>
          <a:bodyPr>
            <a:noAutofit/>
          </a:bodyPr>
          <a:lstStyle/>
          <a:p>
            <a:pPr lvl="0">
              <a:lnSpc>
                <a:spcPct val="120000"/>
              </a:lnSpc>
              <a:spcBef>
                <a:spcPts val="1199"/>
              </a:spcBef>
            </a:pPr>
            <a:r>
              <a:rPr lang="sv-SE" sz="3200" dirty="0">
                <a:solidFill>
                  <a:prstClr val="black"/>
                </a:solidFill>
                <a:ea typeface="+mn-ea"/>
                <a:cs typeface="+mn-cs"/>
              </a:rPr>
              <a:t>Kortinlösentjänsten ska omfatta inlösen av följande korttyper</a:t>
            </a:r>
            <a:endParaRPr lang="sv-SE" sz="3200" dirty="0">
              <a:solidFill>
                <a:prstClr val="black"/>
              </a:solidFill>
              <a:latin typeface="Times New Roman" panose="02020603050405020304" pitchFamily="18" charset="0"/>
              <a:ea typeface="Times New Roman" panose="02020603050405020304" pitchFamily="18" charset="0"/>
              <a:cs typeface="+mn-cs"/>
            </a:endParaRPr>
          </a:p>
        </p:txBody>
      </p:sp>
      <p:sp>
        <p:nvSpPr>
          <p:cNvPr id="3" name="Platshållare för innehåll 2"/>
          <p:cNvSpPr>
            <a:spLocks noGrp="1"/>
          </p:cNvSpPr>
          <p:nvPr>
            <p:ph sz="quarter" idx="13"/>
          </p:nvPr>
        </p:nvSpPr>
        <p:spPr>
          <a:xfrm>
            <a:off x="985678" y="1606474"/>
            <a:ext cx="7611117" cy="3402806"/>
          </a:xfrm>
        </p:spPr>
        <p:txBody>
          <a:bodyPr>
            <a:normAutofit fontScale="25000" lnSpcReduction="20000"/>
          </a:bodyPr>
          <a:lstStyle/>
          <a:p>
            <a:pPr marL="0" indent="0">
              <a:lnSpc>
                <a:spcPct val="120000"/>
              </a:lnSpc>
              <a:buNone/>
            </a:pPr>
            <a:r>
              <a:rPr lang="sv-SE" sz="6400" b="1" dirty="0"/>
              <a:t>Inom EU </a:t>
            </a:r>
          </a:p>
          <a:p>
            <a:pPr marL="0" indent="0">
              <a:lnSpc>
                <a:spcPct val="120000"/>
              </a:lnSpc>
              <a:buNone/>
            </a:pPr>
            <a:r>
              <a:rPr lang="sv-SE" sz="6400" dirty="0"/>
              <a:t>• Privat Debetkort </a:t>
            </a:r>
          </a:p>
          <a:p>
            <a:pPr marL="0" indent="0">
              <a:lnSpc>
                <a:spcPct val="120000"/>
              </a:lnSpc>
              <a:buNone/>
            </a:pPr>
            <a:r>
              <a:rPr lang="sv-SE" sz="6400" dirty="0"/>
              <a:t>• Privat Kreditkort</a:t>
            </a:r>
          </a:p>
          <a:p>
            <a:pPr marL="0" indent="0">
              <a:lnSpc>
                <a:spcPct val="120000"/>
              </a:lnSpc>
              <a:buNone/>
            </a:pPr>
            <a:r>
              <a:rPr lang="sv-SE" sz="6400" dirty="0"/>
              <a:t>• Företagskort</a:t>
            </a:r>
          </a:p>
          <a:p>
            <a:pPr marL="0" indent="0">
              <a:lnSpc>
                <a:spcPct val="120000"/>
              </a:lnSpc>
              <a:buNone/>
            </a:pPr>
            <a:endParaRPr lang="sv-SE" sz="6400" dirty="0"/>
          </a:p>
          <a:p>
            <a:pPr marL="0" indent="0">
              <a:lnSpc>
                <a:spcPct val="120000"/>
              </a:lnSpc>
              <a:buNone/>
            </a:pPr>
            <a:r>
              <a:rPr lang="sv-SE" sz="6400" b="1" dirty="0"/>
              <a:t>Utanför EU</a:t>
            </a:r>
          </a:p>
          <a:p>
            <a:pPr marL="0" indent="0">
              <a:lnSpc>
                <a:spcPct val="120000"/>
              </a:lnSpc>
              <a:buNone/>
            </a:pPr>
            <a:r>
              <a:rPr lang="sv-SE" sz="6400" dirty="0"/>
              <a:t>• Privat och företagskort (båda debet och kredit)</a:t>
            </a:r>
          </a:p>
          <a:p>
            <a:pPr marL="0" indent="0">
              <a:lnSpc>
                <a:spcPct val="120000"/>
              </a:lnSpc>
              <a:buNone/>
            </a:pPr>
            <a:r>
              <a:rPr lang="sv-SE" sz="4800" dirty="0"/>
              <a:t>Information: per kortinlösentransaktion efterfrågas en fast transaktionsavgift i svenska kronor (kr) och en inlösenavgift med ett procentpåslag (%) på försäljningssumman. Kortinlösen inom EU är inklusive Sverige.</a:t>
            </a:r>
          </a:p>
          <a:p>
            <a:pPr marL="0" indent="0">
              <a:buNone/>
            </a:pPr>
            <a:endParaRPr lang="sv-SE" dirty="0"/>
          </a:p>
        </p:txBody>
      </p:sp>
    </p:spTree>
    <p:extLst>
      <p:ext uri="{BB962C8B-B14F-4D97-AF65-F5344CB8AC3E}">
        <p14:creationId xmlns:p14="http://schemas.microsoft.com/office/powerpoint/2010/main" val="2439717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1182578" y="173217"/>
            <a:ext cx="5882239" cy="677466"/>
          </a:xfrm>
        </p:spPr>
        <p:txBody>
          <a:bodyPr>
            <a:normAutofit fontScale="90000"/>
          </a:bodyPr>
          <a:lstStyle/>
          <a:p>
            <a:pPr hangingPunct="0">
              <a:spcBef>
                <a:spcPts val="1350"/>
              </a:spcBef>
            </a:pPr>
            <a:r>
              <a:rPr lang="sv-SE" dirty="0"/>
              <a:t>Statistik</a:t>
            </a:r>
            <a:br>
              <a:rPr lang="sv-SE" dirty="0"/>
            </a:br>
            <a:endParaRPr lang="sv-SE" dirty="0"/>
          </a:p>
        </p:txBody>
      </p:sp>
      <p:pic>
        <p:nvPicPr>
          <p:cNvPr id="4" name="Content Placeholder 3"/>
          <p:cNvPicPr>
            <a:picLocks noGrp="1" noChangeAspect="1"/>
          </p:cNvPicPr>
          <p:nvPr>
            <p:ph idx="13"/>
          </p:nvPr>
        </p:nvPicPr>
        <p:blipFill>
          <a:blip r:embed="rId3"/>
          <a:stretch>
            <a:fillRect/>
          </a:stretch>
        </p:blipFill>
        <p:spPr>
          <a:xfrm>
            <a:off x="1545545" y="850683"/>
            <a:ext cx="3113398" cy="1873843"/>
          </a:xfrm>
          <a:prstGeom prst="rect">
            <a:avLst/>
          </a:prstGeom>
        </p:spPr>
      </p:pic>
      <p:graphicFrame>
        <p:nvGraphicFramePr>
          <p:cNvPr id="5" name="Diagram 4"/>
          <p:cNvGraphicFramePr>
            <a:graphicFrameLocks/>
          </p:cNvGraphicFramePr>
          <p:nvPr/>
        </p:nvGraphicFramePr>
        <p:xfrm>
          <a:off x="1545544" y="2724526"/>
          <a:ext cx="3113398" cy="1873843"/>
        </p:xfrm>
        <a:graphic>
          <a:graphicData uri="http://schemas.openxmlformats.org/drawingml/2006/chart">
            <c:chart xmlns:c="http://schemas.openxmlformats.org/drawingml/2006/chart" xmlns:r="http://schemas.openxmlformats.org/officeDocument/2006/relationships" r:id="rId4"/>
          </a:graphicData>
        </a:graphic>
      </p:graphicFrame>
      <p:pic>
        <p:nvPicPr>
          <p:cNvPr id="6" name="Picture 5"/>
          <p:cNvPicPr>
            <a:picLocks noChangeAspect="1"/>
          </p:cNvPicPr>
          <p:nvPr/>
        </p:nvPicPr>
        <p:blipFill>
          <a:blip r:embed="rId5"/>
          <a:stretch>
            <a:fillRect/>
          </a:stretch>
        </p:blipFill>
        <p:spPr>
          <a:xfrm>
            <a:off x="4973050" y="850683"/>
            <a:ext cx="3082978" cy="1873843"/>
          </a:xfrm>
          <a:prstGeom prst="rect">
            <a:avLst/>
          </a:prstGeom>
        </p:spPr>
      </p:pic>
    </p:spTree>
    <p:extLst>
      <p:ext uri="{BB962C8B-B14F-4D97-AF65-F5344CB8AC3E}">
        <p14:creationId xmlns:p14="http://schemas.microsoft.com/office/powerpoint/2010/main" val="371965096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fontScale="90000"/>
          </a:bodyPr>
          <a:lstStyle/>
          <a:p>
            <a:r>
              <a:rPr lang="sv-SE" dirty="0">
                <a:latin typeface="+mn-lt"/>
              </a:rPr>
              <a:t>Förnyad konkurrensutsättning</a:t>
            </a:r>
          </a:p>
        </p:txBody>
      </p:sp>
      <p:sp>
        <p:nvSpPr>
          <p:cNvPr id="3" name="Platshållare för innehåll 2"/>
          <p:cNvSpPr>
            <a:spLocks noGrp="1"/>
          </p:cNvSpPr>
          <p:nvPr>
            <p:ph sz="quarter" idx="13"/>
          </p:nvPr>
        </p:nvSpPr>
        <p:spPr>
          <a:xfrm>
            <a:off x="945020" y="1279132"/>
            <a:ext cx="7647548" cy="3402806"/>
          </a:xfrm>
        </p:spPr>
        <p:txBody>
          <a:bodyPr>
            <a:noAutofit/>
          </a:bodyPr>
          <a:lstStyle/>
          <a:p>
            <a:r>
              <a:rPr lang="sv-SE" sz="1800" dirty="0"/>
              <a:t>Förnyad konkurrensutsättning innebär att leverantörerna får möjlighet att erbjuda ett nytt lägre pris för Betalningstjänster och Betalfunktionaliteter i avtalet</a:t>
            </a:r>
          </a:p>
          <a:p>
            <a:r>
              <a:rPr lang="sv-SE" sz="1800" dirty="0"/>
              <a:t> Avrop genom förnyad konkurrensutsättning ska tillämpas av samtliga myndigheter </a:t>
            </a:r>
          </a:p>
          <a:p>
            <a:r>
              <a:rPr lang="sv-SE" sz="1800" dirty="0"/>
              <a:t>Infrastrukturdelen kan inte påverkas i en förnyad konkurrensutsättning </a:t>
            </a:r>
          </a:p>
          <a:p>
            <a:r>
              <a:rPr lang="sv-SE" sz="1800" dirty="0"/>
              <a:t>De priser som har angetts i ramavtalet utgör ett takpris som leverantörer inte får överskrida </a:t>
            </a:r>
          </a:p>
        </p:txBody>
      </p:sp>
    </p:spTree>
    <p:extLst>
      <p:ext uri="{BB962C8B-B14F-4D97-AF65-F5344CB8AC3E}">
        <p14:creationId xmlns:p14="http://schemas.microsoft.com/office/powerpoint/2010/main" val="201296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fontScale="90000"/>
          </a:bodyPr>
          <a:lstStyle/>
          <a:p>
            <a:r>
              <a:rPr lang="sv-SE" dirty="0"/>
              <a:t>Förnyad konkurrensutsättning</a:t>
            </a:r>
          </a:p>
        </p:txBody>
      </p:sp>
      <p:sp>
        <p:nvSpPr>
          <p:cNvPr id="3" name="Platshållare för innehåll 2"/>
          <p:cNvSpPr>
            <a:spLocks noGrp="1"/>
          </p:cNvSpPr>
          <p:nvPr>
            <p:ph sz="quarter" idx="13"/>
          </p:nvPr>
        </p:nvSpPr>
        <p:spPr>
          <a:xfrm>
            <a:off x="999234" y="1318232"/>
            <a:ext cx="7300168" cy="3402806"/>
          </a:xfrm>
        </p:spPr>
        <p:txBody>
          <a:bodyPr>
            <a:normAutofit fontScale="25000" lnSpcReduction="20000"/>
          </a:bodyPr>
          <a:lstStyle/>
          <a:p>
            <a:r>
              <a:rPr lang="sv-SE" sz="7200" dirty="0"/>
              <a:t>En fördel med förnyad konkurrensutsättning är att myndigheten vid avropet har möjlighet att göra mindre anpassningar till myndighetens behov</a:t>
            </a:r>
            <a:endParaRPr lang="sv-SE" sz="7200" dirty="0">
              <a:solidFill>
                <a:prstClr val="black"/>
              </a:solidFill>
            </a:endParaRPr>
          </a:p>
          <a:p>
            <a:r>
              <a:rPr lang="sv-SE" sz="7200" dirty="0"/>
              <a:t>En förnyad konkurrensutsättning kan överprövas precis som en upphandling</a:t>
            </a:r>
          </a:p>
          <a:p>
            <a:r>
              <a:rPr lang="sv-SE" sz="7200" dirty="0"/>
              <a:t>De nya ramavtalen innebär för en del myndigheter byte av leverantör</a:t>
            </a:r>
          </a:p>
          <a:p>
            <a:r>
              <a:rPr lang="sv-SE" sz="7200" dirty="0"/>
              <a:t>Alla myndigheter ska ha genomfört sina avrop före den 1 maj 2023 då leverans av Betalningstjänster och Betalfunktionalitet i ramavtalen sker som senast</a:t>
            </a:r>
          </a:p>
          <a:p>
            <a:pPr marL="0" indent="0">
              <a:buNone/>
            </a:pPr>
            <a:endParaRPr lang="sv-SE" sz="5500" dirty="0"/>
          </a:p>
          <a:p>
            <a:pPr marL="0" indent="0">
              <a:buNone/>
            </a:pPr>
            <a:endParaRPr lang="sv-SE" dirty="0"/>
          </a:p>
        </p:txBody>
      </p:sp>
    </p:spTree>
    <p:extLst>
      <p:ext uri="{BB962C8B-B14F-4D97-AF65-F5344CB8AC3E}">
        <p14:creationId xmlns:p14="http://schemas.microsoft.com/office/powerpoint/2010/main" val="19325189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ubrik 5"/>
          <p:cNvSpPr>
            <a:spLocks noGrp="1"/>
          </p:cNvSpPr>
          <p:nvPr>
            <p:ph type="title"/>
          </p:nvPr>
        </p:nvSpPr>
        <p:spPr/>
        <p:txBody>
          <a:bodyPr/>
          <a:lstStyle/>
          <a:p>
            <a:r>
              <a:rPr lang="sv-SE" dirty="0"/>
              <a:t>Bakgrund &amp; mål</a:t>
            </a:r>
          </a:p>
        </p:txBody>
      </p:sp>
      <p:sp>
        <p:nvSpPr>
          <p:cNvPr id="7" name="Platshållare för innehåll 6"/>
          <p:cNvSpPr>
            <a:spLocks noGrp="1"/>
          </p:cNvSpPr>
          <p:nvPr>
            <p:ph idx="1"/>
          </p:nvPr>
        </p:nvSpPr>
        <p:spPr>
          <a:xfrm>
            <a:off x="945019" y="1668523"/>
            <a:ext cx="7886700" cy="3067438"/>
          </a:xfrm>
        </p:spPr>
        <p:txBody>
          <a:bodyPr/>
          <a:lstStyle/>
          <a:p>
            <a:r>
              <a:rPr lang="sv-SE" sz="1800" dirty="0"/>
              <a:t>Ramavtal - en del av den statliga betalningsmodellen</a:t>
            </a:r>
          </a:p>
          <a:p>
            <a:r>
              <a:rPr lang="sv-SE" sz="1800" dirty="0"/>
              <a:t>Riksgäldens uppdrag - möjliggöra säkra och effektiva betalningar</a:t>
            </a:r>
          </a:p>
          <a:p>
            <a:r>
              <a:rPr lang="sv-SE" sz="1800" dirty="0"/>
              <a:t>Befintliga ramavtal gäller t.om 31 juli 2022 (avropsavtal 30 apr 2023)</a:t>
            </a:r>
          </a:p>
          <a:p>
            <a:r>
              <a:rPr lang="sv-SE" sz="1800" dirty="0"/>
              <a:t>Ökade möjligheter till redundans och kontinuitet</a:t>
            </a:r>
          </a:p>
          <a:p>
            <a:r>
              <a:rPr lang="sv-SE" sz="1800" dirty="0"/>
              <a:t>Att erbjuda myndigheter </a:t>
            </a:r>
            <a:r>
              <a:rPr lang="sv-SE" sz="1800"/>
              <a:t>viss flexibilitet</a:t>
            </a:r>
            <a:endParaRPr lang="sv-SE" sz="1800" dirty="0"/>
          </a:p>
          <a:p>
            <a:r>
              <a:rPr lang="sv-SE" sz="1800" dirty="0"/>
              <a:t>Myndigheter ansvarar för sina betalningar</a:t>
            </a:r>
          </a:p>
          <a:p>
            <a:endParaRPr lang="sv-SE" dirty="0"/>
          </a:p>
          <a:p>
            <a:endParaRPr lang="sv-SE" dirty="0"/>
          </a:p>
        </p:txBody>
      </p:sp>
    </p:spTree>
    <p:extLst>
      <p:ext uri="{BB962C8B-B14F-4D97-AF65-F5344CB8AC3E}">
        <p14:creationId xmlns:p14="http://schemas.microsoft.com/office/powerpoint/2010/main" val="523948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fontScale="90000"/>
          </a:bodyPr>
          <a:lstStyle/>
          <a:p>
            <a:r>
              <a:rPr lang="sv-SE" dirty="0"/>
              <a:t>Instruktioner</a:t>
            </a:r>
          </a:p>
        </p:txBody>
      </p:sp>
      <p:pic>
        <p:nvPicPr>
          <p:cNvPr id="4" name="Content Placeholder 3"/>
          <p:cNvPicPr>
            <a:picLocks noGrp="1" noChangeAspect="1"/>
          </p:cNvPicPr>
          <p:nvPr>
            <p:ph sz="quarter" idx="13"/>
          </p:nvPr>
        </p:nvPicPr>
        <p:blipFill>
          <a:blip r:embed="rId3"/>
          <a:stretch>
            <a:fillRect/>
          </a:stretch>
        </p:blipFill>
        <p:spPr>
          <a:xfrm>
            <a:off x="1107093" y="1571044"/>
            <a:ext cx="6466373" cy="2470464"/>
          </a:xfrm>
          <a:prstGeom prst="rect">
            <a:avLst/>
          </a:prstGeom>
        </p:spPr>
      </p:pic>
    </p:spTree>
    <p:extLst>
      <p:ext uri="{BB962C8B-B14F-4D97-AF65-F5344CB8AC3E}">
        <p14:creationId xmlns:p14="http://schemas.microsoft.com/office/powerpoint/2010/main" val="27293212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961635" y="345558"/>
            <a:ext cx="7477370" cy="547902"/>
          </a:xfrm>
        </p:spPr>
        <p:txBody>
          <a:bodyPr>
            <a:normAutofit fontScale="90000"/>
          </a:bodyPr>
          <a:lstStyle/>
          <a:p>
            <a:pPr>
              <a:spcBef>
                <a:spcPts val="0"/>
              </a:spcBef>
              <a:buClr>
                <a:srgbClr val="D5AA41"/>
              </a:buClr>
            </a:pPr>
            <a:r>
              <a:rPr lang="sv-SE" dirty="0">
                <a:solidFill>
                  <a:prstClr val="black"/>
                </a:solidFill>
                <a:ea typeface="+mn-ea"/>
                <a:cs typeface="+mn-cs"/>
              </a:rPr>
              <a:t>Instruktioner till förnyad konkurrensutsättning </a:t>
            </a:r>
          </a:p>
        </p:txBody>
      </p:sp>
      <p:sp>
        <p:nvSpPr>
          <p:cNvPr id="3" name="Platshållare för innehåll 2"/>
          <p:cNvSpPr>
            <a:spLocks noGrp="1"/>
          </p:cNvSpPr>
          <p:nvPr>
            <p:ph sz="quarter" idx="13"/>
          </p:nvPr>
        </p:nvSpPr>
        <p:spPr>
          <a:xfrm>
            <a:off x="961635" y="1130785"/>
            <a:ext cx="7477370" cy="3785399"/>
          </a:xfrm>
        </p:spPr>
        <p:txBody>
          <a:bodyPr>
            <a:noAutofit/>
          </a:bodyPr>
          <a:lstStyle/>
          <a:p>
            <a:pPr>
              <a:lnSpc>
                <a:spcPct val="120000"/>
              </a:lnSpc>
            </a:pPr>
            <a:r>
              <a:rPr lang="sv-SE" sz="1600" dirty="0">
                <a:latin typeface="Arial" panose="020B0604020202020204" pitchFamily="34" charset="0"/>
              </a:rPr>
              <a:t>Myndigheterna har möjlighet att ytterligare precisera vissa krav (inom ramen för Ramavtalet och dess bilagor)</a:t>
            </a:r>
          </a:p>
          <a:p>
            <a:pPr>
              <a:lnSpc>
                <a:spcPct val="120000"/>
              </a:lnSpc>
            </a:pPr>
            <a:r>
              <a:rPr lang="sv-SE" sz="1600" dirty="0">
                <a:latin typeface="Arial" panose="020B0604020202020204" pitchFamily="34" charset="0"/>
              </a:rPr>
              <a:t>I avropsförfrågan specificerar myndigheten antal transaktioner och volym som avropet beräknas omfatta. </a:t>
            </a:r>
          </a:p>
          <a:p>
            <a:pPr>
              <a:lnSpc>
                <a:spcPct val="120000"/>
              </a:lnSpc>
            </a:pPr>
            <a:r>
              <a:rPr lang="sv-SE" sz="1600" dirty="0">
                <a:latin typeface="Arial" panose="020B0604020202020204" pitchFamily="34" charset="0"/>
              </a:rPr>
              <a:t>Leverantörer ska, om den avropande Myndigheten så begär, beskriva specifika lösningar för myndigheten. </a:t>
            </a:r>
          </a:p>
          <a:p>
            <a:pPr>
              <a:lnSpc>
                <a:spcPct val="120000"/>
              </a:lnSpc>
            </a:pPr>
            <a:r>
              <a:rPr lang="sv-SE" sz="1600" dirty="0">
                <a:latin typeface="Arial" panose="020B0604020202020204" pitchFamily="34" charset="0"/>
              </a:rPr>
              <a:t>De skall-krav som leverantören uppfyllt i Ramavtalet är leverantören bunden av vid en förnyad konkurrensutsättning.</a:t>
            </a:r>
          </a:p>
          <a:p>
            <a:pPr>
              <a:lnSpc>
                <a:spcPct val="120000"/>
              </a:lnSpc>
            </a:pPr>
            <a:r>
              <a:rPr lang="sv-SE" sz="1600" dirty="0">
                <a:latin typeface="Arial" panose="020B0604020202020204" pitchFamily="34" charset="0"/>
              </a:rPr>
              <a:t>Teckna Kontrakt (avropsavtal)</a:t>
            </a:r>
            <a:endParaRPr lang="sv-SE" sz="1600" dirty="0"/>
          </a:p>
        </p:txBody>
      </p:sp>
      <p:sp>
        <p:nvSpPr>
          <p:cNvPr id="5" name="Rectangle 1"/>
          <p:cNvSpPr>
            <a:spLocks noChangeArrowheads="1"/>
          </p:cNvSpPr>
          <p:nvPr/>
        </p:nvSpPr>
        <p:spPr bwMode="auto">
          <a:xfrm>
            <a:off x="1630605" y="2551168"/>
            <a:ext cx="5814135"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lvl1pPr eaLnBrk="0" fontAlgn="base" hangingPunct="0">
              <a:spcBef>
                <a:spcPct val="0"/>
              </a:spcBef>
              <a:spcAft>
                <a:spcPct val="0"/>
              </a:spcAft>
              <a:tabLst>
                <a:tab pos="5200650" algn="l"/>
              </a:tabLst>
              <a:defRPr>
                <a:solidFill>
                  <a:schemeClr val="tx1"/>
                </a:solidFill>
                <a:latin typeface="Arial" panose="020B0604020202020204" pitchFamily="34" charset="0"/>
              </a:defRPr>
            </a:lvl1pPr>
            <a:lvl2pPr eaLnBrk="0" fontAlgn="base" hangingPunct="0">
              <a:spcBef>
                <a:spcPct val="0"/>
              </a:spcBef>
              <a:spcAft>
                <a:spcPct val="0"/>
              </a:spcAft>
              <a:tabLst>
                <a:tab pos="5200650" algn="l"/>
              </a:tabLst>
              <a:defRPr>
                <a:solidFill>
                  <a:schemeClr val="tx1"/>
                </a:solidFill>
                <a:latin typeface="Arial" panose="020B0604020202020204" pitchFamily="34" charset="0"/>
              </a:defRPr>
            </a:lvl2pPr>
            <a:lvl3pPr eaLnBrk="0" fontAlgn="base" hangingPunct="0">
              <a:spcBef>
                <a:spcPct val="0"/>
              </a:spcBef>
              <a:spcAft>
                <a:spcPct val="0"/>
              </a:spcAft>
              <a:tabLst>
                <a:tab pos="5200650" algn="l"/>
              </a:tabLst>
              <a:defRPr>
                <a:solidFill>
                  <a:schemeClr val="tx1"/>
                </a:solidFill>
                <a:latin typeface="Arial" panose="020B0604020202020204" pitchFamily="34" charset="0"/>
              </a:defRPr>
            </a:lvl3pPr>
            <a:lvl4pPr eaLnBrk="0" fontAlgn="base" hangingPunct="0">
              <a:spcBef>
                <a:spcPct val="0"/>
              </a:spcBef>
              <a:spcAft>
                <a:spcPct val="0"/>
              </a:spcAft>
              <a:tabLst>
                <a:tab pos="5200650" algn="l"/>
              </a:tabLst>
              <a:defRPr>
                <a:solidFill>
                  <a:schemeClr val="tx1"/>
                </a:solidFill>
                <a:latin typeface="Arial" panose="020B0604020202020204" pitchFamily="34" charset="0"/>
              </a:defRPr>
            </a:lvl4pPr>
            <a:lvl5pPr eaLnBrk="0" fontAlgn="base" hangingPunct="0">
              <a:spcBef>
                <a:spcPct val="0"/>
              </a:spcBef>
              <a:spcAft>
                <a:spcPct val="0"/>
              </a:spcAft>
              <a:tabLst>
                <a:tab pos="5200650" algn="l"/>
              </a:tabLst>
              <a:defRPr>
                <a:solidFill>
                  <a:schemeClr val="tx1"/>
                </a:solidFill>
                <a:latin typeface="Arial" panose="020B0604020202020204" pitchFamily="34" charset="0"/>
              </a:defRPr>
            </a:lvl5pPr>
            <a:lvl6pPr eaLnBrk="0" fontAlgn="base" hangingPunct="0">
              <a:spcBef>
                <a:spcPct val="0"/>
              </a:spcBef>
              <a:spcAft>
                <a:spcPct val="0"/>
              </a:spcAft>
              <a:tabLst>
                <a:tab pos="5200650" algn="l"/>
              </a:tabLst>
              <a:defRPr>
                <a:solidFill>
                  <a:schemeClr val="tx1"/>
                </a:solidFill>
                <a:latin typeface="Arial" panose="020B0604020202020204" pitchFamily="34" charset="0"/>
              </a:defRPr>
            </a:lvl6pPr>
            <a:lvl7pPr eaLnBrk="0" fontAlgn="base" hangingPunct="0">
              <a:spcBef>
                <a:spcPct val="0"/>
              </a:spcBef>
              <a:spcAft>
                <a:spcPct val="0"/>
              </a:spcAft>
              <a:tabLst>
                <a:tab pos="5200650" algn="l"/>
              </a:tabLst>
              <a:defRPr>
                <a:solidFill>
                  <a:schemeClr val="tx1"/>
                </a:solidFill>
                <a:latin typeface="Arial" panose="020B0604020202020204" pitchFamily="34" charset="0"/>
              </a:defRPr>
            </a:lvl7pPr>
            <a:lvl8pPr eaLnBrk="0" fontAlgn="base" hangingPunct="0">
              <a:spcBef>
                <a:spcPct val="0"/>
              </a:spcBef>
              <a:spcAft>
                <a:spcPct val="0"/>
              </a:spcAft>
              <a:tabLst>
                <a:tab pos="5200650" algn="l"/>
              </a:tabLst>
              <a:defRPr>
                <a:solidFill>
                  <a:schemeClr val="tx1"/>
                </a:solidFill>
                <a:latin typeface="Arial" panose="020B0604020202020204" pitchFamily="34" charset="0"/>
              </a:defRPr>
            </a:lvl8pPr>
            <a:lvl9pPr eaLnBrk="0" fontAlgn="base" hangingPunct="0">
              <a:spcBef>
                <a:spcPct val="0"/>
              </a:spcBef>
              <a:spcAft>
                <a:spcPct val="0"/>
              </a:spcAft>
              <a:tabLst>
                <a:tab pos="5200650" algn="l"/>
              </a:tabLst>
              <a:defRPr>
                <a:solidFill>
                  <a:schemeClr val="tx1"/>
                </a:solidFill>
                <a:latin typeface="Arial" panose="020B0604020202020204" pitchFamily="34" charset="0"/>
              </a:defRPr>
            </a:lvl9pPr>
          </a:lstStyle>
          <a:p>
            <a:pPr defTabSz="685800" fontAlgn="b">
              <a:tabLst>
                <a:tab pos="3900488" algn="l"/>
              </a:tabLst>
            </a:pPr>
            <a:r>
              <a:rPr lang="sv-SE" altLang="sv-SE" dirty="0"/>
              <a:t>                                  </a:t>
            </a:r>
          </a:p>
        </p:txBody>
      </p:sp>
      <p:sp>
        <p:nvSpPr>
          <p:cNvPr id="4" name="Rectangle 3"/>
          <p:cNvSpPr/>
          <p:nvPr/>
        </p:nvSpPr>
        <p:spPr>
          <a:xfrm>
            <a:off x="1813560" y="-2153198"/>
            <a:ext cx="6187440" cy="1745606"/>
          </a:xfrm>
          <a:prstGeom prst="rect">
            <a:avLst/>
          </a:prstGeom>
        </p:spPr>
        <p:txBody>
          <a:bodyPr wrap="square">
            <a:spAutoFit/>
          </a:bodyPr>
          <a:lstStyle/>
          <a:p>
            <a:pPr marL="132160" indent="-132160" hangingPunct="0">
              <a:spcBef>
                <a:spcPts val="1350"/>
              </a:spcBef>
              <a:buClr>
                <a:srgbClr val="BE9E55"/>
              </a:buClr>
              <a:buFont typeface="Arial" pitchFamily="34" charset="0"/>
              <a:buChar char="•"/>
            </a:pPr>
            <a:r>
              <a:rPr lang="sv-SE" sz="1200" dirty="0">
                <a:solidFill>
                  <a:srgbClr val="000000"/>
                </a:solidFill>
                <a:latin typeface="Garamond" panose="02020404030301010803" pitchFamily="18" charset="0"/>
                <a:ea typeface="Times New Roman" panose="02020603050405020304" pitchFamily="18" charset="0"/>
                <a:cs typeface="Arial" panose="020B0604020202020204" pitchFamily="34" charset="0"/>
              </a:rPr>
              <a:t>Riksgälden har haft för avsikt att teckna ramavtal med </a:t>
            </a:r>
            <a:r>
              <a:rPr lang="sv-SE" sz="1200" u="sng" dirty="0">
                <a:solidFill>
                  <a:srgbClr val="000000"/>
                </a:solidFill>
                <a:latin typeface="Garamond" panose="02020404030301010803" pitchFamily="18" charset="0"/>
                <a:ea typeface="Times New Roman" panose="02020603050405020304" pitchFamily="18" charset="0"/>
                <a:cs typeface="Arial" panose="020B0604020202020204" pitchFamily="34" charset="0"/>
              </a:rPr>
              <a:t>en</a:t>
            </a:r>
            <a:r>
              <a:rPr lang="sv-SE" sz="1200" dirty="0">
                <a:solidFill>
                  <a:srgbClr val="000000"/>
                </a:solidFill>
                <a:latin typeface="Garamond" panose="02020404030301010803" pitchFamily="18" charset="0"/>
                <a:ea typeface="Times New Roman" panose="02020603050405020304" pitchFamily="18" charset="0"/>
                <a:cs typeface="Arial" panose="020B0604020202020204" pitchFamily="34" charset="0"/>
              </a:rPr>
              <a:t> leverantör för en så kallad ”Paketlösning” där samtliga Betaltjänster och Betalfunktionaliteter igår. Då ingen leverantör har lämnat anbud på samtliga Betaltjänster och Betalfunktionaliteter kan ramavtal inte tecknas med en leverantör för en Paketlösning. </a:t>
            </a:r>
            <a:endParaRPr lang="sv-SE" sz="1200" dirty="0">
              <a:solidFill>
                <a:prstClr val="black"/>
              </a:solidFill>
              <a:latin typeface="Garamond" panose="02020404030301010803" pitchFamily="18" charset="0"/>
              <a:ea typeface="Times New Roman" panose="02020603050405020304" pitchFamily="18" charset="0"/>
              <a:cs typeface="Times New Roman" panose="02020603050405020304" pitchFamily="18" charset="0"/>
            </a:endParaRPr>
          </a:p>
          <a:p>
            <a:pPr marL="132160" indent="-132160" hangingPunct="0">
              <a:spcBef>
                <a:spcPts val="788"/>
              </a:spcBef>
              <a:buClr>
                <a:srgbClr val="BE9E55"/>
              </a:buClr>
              <a:buFont typeface="Arial" pitchFamily="34" charset="0"/>
              <a:buChar char="•"/>
            </a:pPr>
            <a:r>
              <a:rPr lang="sv-SE" sz="1200" dirty="0">
                <a:solidFill>
                  <a:srgbClr val="000000"/>
                </a:solidFill>
                <a:latin typeface="Garamond" panose="02020404030301010803" pitchFamily="18" charset="0"/>
                <a:ea typeface="Times New Roman" panose="02020603050405020304" pitchFamily="18" charset="0"/>
                <a:cs typeface="Arial" panose="020B0604020202020204" pitchFamily="34" charset="0"/>
              </a:rPr>
              <a:t>Detta innebär att ramavtal kommer att tecknas med samtliga leverantörer som lämnat anbud och där förnyad konkurrensutsättning ska gälla som avropsrutin för alla statliga myndigheter, oavsett betaltjänst och/eller betalfunktionalitet.</a:t>
            </a:r>
          </a:p>
          <a:p>
            <a:pPr marL="132160" indent="-132160" hangingPunct="0">
              <a:lnSpc>
                <a:spcPct val="120000"/>
              </a:lnSpc>
              <a:spcBef>
                <a:spcPts val="450"/>
              </a:spcBef>
              <a:spcAft>
                <a:spcPts val="225"/>
              </a:spcAft>
              <a:buClr>
                <a:srgbClr val="BE9E55"/>
              </a:buClr>
              <a:buFont typeface="Arial" pitchFamily="34" charset="0"/>
              <a:buChar char="•"/>
            </a:pPr>
            <a:endParaRPr lang="sv-SE" sz="1050" b="1" dirty="0">
              <a:solidFill>
                <a:prstClr val="black"/>
              </a:solidFill>
              <a:latin typeface="Arial" panose="020B0604020202020204" pitchFamily="34" charset="0"/>
              <a:ea typeface="SimHei"/>
              <a:cs typeface="Times New Roman" panose="02020603050405020304" pitchFamily="18" charset="0"/>
            </a:endParaRPr>
          </a:p>
        </p:txBody>
      </p:sp>
    </p:spTree>
    <p:extLst>
      <p:ext uri="{BB962C8B-B14F-4D97-AF65-F5344CB8AC3E}">
        <p14:creationId xmlns:p14="http://schemas.microsoft.com/office/powerpoint/2010/main" val="16646885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Utvärdering </a:t>
            </a:r>
          </a:p>
        </p:txBody>
      </p:sp>
      <p:sp>
        <p:nvSpPr>
          <p:cNvPr id="3" name="Platshållare för innehåll 2"/>
          <p:cNvSpPr>
            <a:spLocks noGrp="1"/>
          </p:cNvSpPr>
          <p:nvPr>
            <p:ph sz="quarter" idx="13"/>
          </p:nvPr>
        </p:nvSpPr>
        <p:spPr>
          <a:xfrm>
            <a:off x="945020" y="1312269"/>
            <a:ext cx="7956501" cy="3144570"/>
          </a:xfrm>
        </p:spPr>
        <p:txBody>
          <a:bodyPr>
            <a:normAutofit fontScale="25000" lnSpcReduction="20000"/>
          </a:bodyPr>
          <a:lstStyle/>
          <a:p>
            <a:pPr>
              <a:spcBef>
                <a:spcPts val="788"/>
              </a:spcBef>
            </a:pPr>
            <a:r>
              <a:rPr lang="sv-SE" sz="6400" dirty="0">
                <a:solidFill>
                  <a:srgbClr val="000000"/>
                </a:solidFill>
                <a:ea typeface="Times New Roman" panose="02020603050405020304" pitchFamily="18" charset="0"/>
              </a:rPr>
              <a:t>Utvärderingen kommer att ske genom en absolut utvärderingsmodell. Detta innebär att alla priser viktas med hjälp av absoluta tal (fasta värden i kronor). </a:t>
            </a:r>
            <a:endParaRPr lang="sv-SE" sz="6400" dirty="0">
              <a:ea typeface="Times New Roman" panose="02020603050405020304" pitchFamily="18" charset="0"/>
            </a:endParaRPr>
          </a:p>
          <a:p>
            <a:r>
              <a:rPr lang="sv-SE" sz="6400" dirty="0">
                <a:ea typeface="Times New Roman" panose="02020603050405020304" pitchFamily="18" charset="0"/>
              </a:rPr>
              <a:t>Det finns totalt 12 efterfrågade priser för 2 </a:t>
            </a:r>
            <a:r>
              <a:rPr lang="sv-SE" sz="6400" dirty="0">
                <a:solidFill>
                  <a:srgbClr val="000000"/>
                </a:solidFill>
                <a:ea typeface="Times New Roman" panose="02020603050405020304" pitchFamily="18" charset="0"/>
              </a:rPr>
              <a:t>Betaltjänster och 2 Betalfunktionaliteter</a:t>
            </a:r>
            <a:r>
              <a:rPr lang="sv-SE" sz="6400" dirty="0">
                <a:ea typeface="Times New Roman" panose="02020603050405020304" pitchFamily="18" charset="0"/>
              </a:rPr>
              <a:t>. Varje tjänst utvärderas separat, men tillsammans utgör detta ett anbudspris.</a:t>
            </a:r>
            <a:r>
              <a:rPr lang="sv-SE" sz="6400" dirty="0">
                <a:solidFill>
                  <a:srgbClr val="000000"/>
                </a:solidFill>
                <a:ea typeface="Times New Roman" panose="02020603050405020304" pitchFamily="18" charset="0"/>
              </a:rPr>
              <a:t> </a:t>
            </a:r>
          </a:p>
          <a:p>
            <a:r>
              <a:rPr lang="sv-SE" sz="6400" dirty="0">
                <a:solidFill>
                  <a:srgbClr val="000000"/>
                </a:solidFill>
                <a:ea typeface="Times New Roman" panose="02020603050405020304" pitchFamily="18" charset="0"/>
              </a:rPr>
              <a:t>Utvärdering av Betaltjänst och/eller Betalfunktionalitet kan göras genom antal transaktion x pris = totalsumma </a:t>
            </a:r>
            <a:r>
              <a:rPr lang="sv-SE" sz="6400" b="1" dirty="0">
                <a:solidFill>
                  <a:srgbClr val="000000"/>
                </a:solidFill>
                <a:ea typeface="Times New Roman" panose="02020603050405020304" pitchFamily="18" charset="0"/>
              </a:rPr>
              <a:t>eller</a:t>
            </a:r>
            <a:r>
              <a:rPr lang="sv-SE" sz="6400" dirty="0">
                <a:solidFill>
                  <a:srgbClr val="000000"/>
                </a:solidFill>
                <a:ea typeface="Times New Roman" panose="02020603050405020304" pitchFamily="18" charset="0"/>
              </a:rPr>
              <a:t> </a:t>
            </a:r>
            <a:r>
              <a:rPr lang="sv-SE" sz="6400" dirty="0">
                <a:ea typeface="Times New Roman" panose="02020603050405020304" pitchFamily="18" charset="0"/>
              </a:rPr>
              <a:t>en viktning med en faktor. </a:t>
            </a:r>
          </a:p>
          <a:p>
            <a:pPr marL="0" indent="0">
              <a:buNone/>
            </a:pPr>
            <a:r>
              <a:rPr lang="sv-SE" sz="4800" b="1" dirty="0">
                <a:ea typeface="Times New Roman" panose="02020603050405020304" pitchFamily="18" charset="0"/>
              </a:rPr>
              <a:t>Pris kr eller Pris i % * faktor = Anbudspris i kr</a:t>
            </a:r>
          </a:p>
          <a:p>
            <a:pPr fontAlgn="b"/>
            <a:r>
              <a:rPr lang="sv-SE" sz="6400" dirty="0">
                <a:ea typeface="Times New Roman" panose="02020603050405020304" pitchFamily="18" charset="0"/>
              </a:rPr>
              <a:t>Viktningen av priserna baseras på i vilken omfattning tjänsterna använts och kostnader för myndigheter.</a:t>
            </a:r>
          </a:p>
          <a:p>
            <a:pPr marL="0" indent="0" fontAlgn="b">
              <a:lnSpc>
                <a:spcPts val="1080"/>
              </a:lnSpc>
              <a:buNone/>
            </a:pPr>
            <a:endParaRPr lang="sv-SE" sz="5500" dirty="0">
              <a:ea typeface="Times New Roman" panose="02020603050405020304" pitchFamily="18" charset="0"/>
            </a:endParaRPr>
          </a:p>
          <a:p>
            <a:pPr marL="0" indent="0">
              <a:buNone/>
            </a:pPr>
            <a:endParaRPr lang="sv-SE" dirty="0"/>
          </a:p>
        </p:txBody>
      </p:sp>
    </p:spTree>
    <p:extLst>
      <p:ext uri="{BB962C8B-B14F-4D97-AF65-F5344CB8AC3E}">
        <p14:creationId xmlns:p14="http://schemas.microsoft.com/office/powerpoint/2010/main" val="5476872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913567" y="224891"/>
            <a:ext cx="6516763" cy="362922"/>
          </a:xfrm>
        </p:spPr>
        <p:txBody>
          <a:bodyPr>
            <a:normAutofit fontScale="90000"/>
          </a:bodyPr>
          <a:lstStyle/>
          <a:p>
            <a:r>
              <a:rPr lang="sv-SE" dirty="0"/>
              <a:t> Takpriser</a:t>
            </a:r>
            <a:br>
              <a:rPr lang="sv-SE" dirty="0"/>
            </a:br>
            <a:br>
              <a:rPr lang="sv-SE" dirty="0"/>
            </a:br>
            <a:br>
              <a:rPr lang="sv-SE" dirty="0"/>
            </a:br>
            <a:endParaRPr lang="sv-SE" dirty="0"/>
          </a:p>
        </p:txBody>
      </p:sp>
      <p:graphicFrame>
        <p:nvGraphicFramePr>
          <p:cNvPr id="4" name="Table 3"/>
          <p:cNvGraphicFramePr>
            <a:graphicFrameLocks noGrp="1"/>
          </p:cNvGraphicFramePr>
          <p:nvPr>
            <p:extLst>
              <p:ext uri="{D42A27DB-BD31-4B8C-83A1-F6EECF244321}">
                <p14:modId xmlns:p14="http://schemas.microsoft.com/office/powerpoint/2010/main" val="3343607085"/>
              </p:ext>
            </p:extLst>
          </p:nvPr>
        </p:nvGraphicFramePr>
        <p:xfrm>
          <a:off x="1856020" y="735859"/>
          <a:ext cx="4869182" cy="4137919"/>
        </p:xfrm>
        <a:graphic>
          <a:graphicData uri="http://schemas.openxmlformats.org/drawingml/2006/table">
            <a:tbl>
              <a:tblPr firstRow="1" firstCol="1" bandRow="1"/>
              <a:tblGrid>
                <a:gridCol w="1232587">
                  <a:extLst>
                    <a:ext uri="{9D8B030D-6E8A-4147-A177-3AD203B41FA5}">
                      <a16:colId xmlns:a16="http://schemas.microsoft.com/office/drawing/2014/main" val="1642393810"/>
                    </a:ext>
                  </a:extLst>
                </a:gridCol>
                <a:gridCol w="1204486">
                  <a:extLst>
                    <a:ext uri="{9D8B030D-6E8A-4147-A177-3AD203B41FA5}">
                      <a16:colId xmlns:a16="http://schemas.microsoft.com/office/drawing/2014/main" val="1060371866"/>
                    </a:ext>
                  </a:extLst>
                </a:gridCol>
                <a:gridCol w="1216604">
                  <a:extLst>
                    <a:ext uri="{9D8B030D-6E8A-4147-A177-3AD203B41FA5}">
                      <a16:colId xmlns:a16="http://schemas.microsoft.com/office/drawing/2014/main" val="3287481791"/>
                    </a:ext>
                  </a:extLst>
                </a:gridCol>
                <a:gridCol w="1215505">
                  <a:extLst>
                    <a:ext uri="{9D8B030D-6E8A-4147-A177-3AD203B41FA5}">
                      <a16:colId xmlns:a16="http://schemas.microsoft.com/office/drawing/2014/main" val="800021610"/>
                    </a:ext>
                  </a:extLst>
                </a:gridCol>
              </a:tblGrid>
              <a:tr h="274320">
                <a:tc>
                  <a:txBody>
                    <a:bodyPr/>
                    <a:lstStyle/>
                    <a:p>
                      <a:pPr hangingPunct="0">
                        <a:lnSpc>
                          <a:spcPct val="120000"/>
                        </a:lnSpc>
                        <a:spcAft>
                          <a:spcPts val="0"/>
                        </a:spcAft>
                      </a:pPr>
                      <a:r>
                        <a:rPr lang="sv-SE" sz="800" b="1" dirty="0">
                          <a:effectLst/>
                          <a:latin typeface="Garamond" panose="02020404030301010803" pitchFamily="18" charset="0"/>
                          <a:ea typeface="Times New Roman" panose="02020603050405020304" pitchFamily="18" charset="0"/>
                          <a:cs typeface="Arial" panose="020B0604020202020204" pitchFamily="34" charset="0"/>
                        </a:rPr>
                        <a:t>Betaltjänst/</a:t>
                      </a:r>
                      <a:endParaRPr lang="sv-SE" sz="800" b="1" dirty="0">
                        <a:effectLst/>
                        <a:latin typeface="Garamond" panose="02020404030301010803" pitchFamily="18" charset="0"/>
                        <a:ea typeface="Times New Roman" panose="02020603050405020304" pitchFamily="18" charset="0"/>
                        <a:cs typeface="Times New Roman" panose="02020603050405020304" pitchFamily="18" charset="0"/>
                      </a:endParaRPr>
                    </a:p>
                    <a:p>
                      <a:pPr hangingPunct="0">
                        <a:lnSpc>
                          <a:spcPct val="120000"/>
                        </a:lnSpc>
                        <a:spcAft>
                          <a:spcPts val="0"/>
                        </a:spcAft>
                      </a:pPr>
                      <a:r>
                        <a:rPr lang="sv-SE" sz="800" b="1" dirty="0">
                          <a:effectLst/>
                          <a:latin typeface="Garamond" panose="02020404030301010803" pitchFamily="18" charset="0"/>
                          <a:ea typeface="Times New Roman" panose="02020603050405020304" pitchFamily="18" charset="0"/>
                          <a:cs typeface="Arial" panose="020B0604020202020204" pitchFamily="34" charset="0"/>
                        </a:rPr>
                        <a:t>Funktionalitet</a:t>
                      </a:r>
                      <a:endParaRPr lang="sv-SE" sz="800" b="1" dirty="0">
                        <a:effectLst/>
                        <a:latin typeface="Garamond" panose="02020404030301010803" pitchFamily="18" charset="0"/>
                        <a:ea typeface="Times New Roman" panose="02020603050405020304" pitchFamily="18" charset="0"/>
                        <a:cs typeface="Times New Roman" panose="02020603050405020304" pitchFamily="18" charset="0"/>
                      </a:endParaRPr>
                    </a:p>
                  </a:txBody>
                  <a:tcPr marL="23848" marR="238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lnSpc>
                          <a:spcPct val="120000"/>
                        </a:lnSpc>
                        <a:spcAft>
                          <a:spcPts val="0"/>
                        </a:spcAft>
                      </a:pPr>
                      <a:r>
                        <a:rPr lang="sv-SE" sz="800" b="1" dirty="0">
                          <a:effectLst/>
                          <a:latin typeface="Garamond" panose="02020404030301010803" pitchFamily="18" charset="0"/>
                          <a:ea typeface="Times New Roman" panose="02020603050405020304" pitchFamily="18" charset="0"/>
                          <a:cs typeface="Arial" panose="020B0604020202020204" pitchFamily="34" charset="0"/>
                        </a:rPr>
                        <a:t>Nets</a:t>
                      </a:r>
                      <a:endParaRPr lang="sv-SE" sz="800" b="1" dirty="0">
                        <a:effectLst/>
                        <a:latin typeface="Garamond" panose="02020404030301010803" pitchFamily="18" charset="0"/>
                        <a:ea typeface="Times New Roman" panose="02020603050405020304" pitchFamily="18" charset="0"/>
                        <a:cs typeface="Times New Roman" panose="02020603050405020304" pitchFamily="18" charset="0"/>
                      </a:endParaRPr>
                    </a:p>
                  </a:txBody>
                  <a:tcPr marL="23848" marR="238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ctr" hangingPunct="0">
                        <a:lnSpc>
                          <a:spcPct val="120000"/>
                        </a:lnSpc>
                        <a:spcAft>
                          <a:spcPts val="0"/>
                        </a:spcAft>
                      </a:pPr>
                      <a:r>
                        <a:rPr lang="sv-SE" sz="800" b="1">
                          <a:effectLst/>
                          <a:latin typeface="Garamond" panose="02020404030301010803" pitchFamily="18" charset="0"/>
                          <a:ea typeface="Times New Roman" panose="02020603050405020304" pitchFamily="18" charset="0"/>
                          <a:cs typeface="Arial" panose="020B0604020202020204" pitchFamily="34" charset="0"/>
                        </a:rPr>
                        <a:t>Swedbank</a:t>
                      </a:r>
                      <a:endParaRPr lang="sv-SE" sz="800" b="1">
                        <a:effectLst/>
                        <a:latin typeface="Garamond" panose="02020404030301010803" pitchFamily="18" charset="0"/>
                        <a:ea typeface="Times New Roman" panose="02020603050405020304" pitchFamily="18" charset="0"/>
                        <a:cs typeface="Times New Roman" panose="02020603050405020304" pitchFamily="18" charset="0"/>
                      </a:endParaRPr>
                    </a:p>
                  </a:txBody>
                  <a:tcPr marL="23848" marR="238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hangingPunct="0">
                        <a:lnSpc>
                          <a:spcPct val="120000"/>
                        </a:lnSpc>
                        <a:spcAft>
                          <a:spcPts val="0"/>
                        </a:spcAft>
                      </a:pPr>
                      <a:r>
                        <a:rPr lang="sv-SE" sz="800" b="1" dirty="0">
                          <a:effectLst/>
                          <a:latin typeface="Garamond" panose="02020404030301010803" pitchFamily="18" charset="0"/>
                          <a:ea typeface="Times New Roman" panose="02020603050405020304" pitchFamily="18" charset="0"/>
                          <a:cs typeface="Arial" panose="020B0604020202020204" pitchFamily="34" charset="0"/>
                        </a:rPr>
                        <a:t>        </a:t>
                      </a:r>
                      <a:r>
                        <a:rPr lang="sv-SE" sz="800" b="1" dirty="0" err="1">
                          <a:effectLst/>
                          <a:latin typeface="Garamond" panose="02020404030301010803" pitchFamily="18" charset="0"/>
                          <a:ea typeface="Times New Roman" panose="02020603050405020304" pitchFamily="18" charset="0"/>
                          <a:cs typeface="Arial" panose="020B0604020202020204" pitchFamily="34" charset="0"/>
                        </a:rPr>
                        <a:t>Verifone</a:t>
                      </a:r>
                      <a:endParaRPr lang="sv-SE" sz="800" b="1" dirty="0">
                        <a:effectLst/>
                        <a:latin typeface="Garamond" panose="02020404030301010803" pitchFamily="18" charset="0"/>
                        <a:ea typeface="Times New Roman" panose="02020603050405020304" pitchFamily="18" charset="0"/>
                        <a:cs typeface="Times New Roman" panose="02020603050405020304" pitchFamily="18" charset="0"/>
                      </a:endParaRPr>
                    </a:p>
                  </a:txBody>
                  <a:tcPr marL="3312" marR="3312" marT="3312" marB="331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extLst>
                  <a:ext uri="{0D108BD9-81ED-4DB2-BD59-A6C34878D82A}">
                    <a16:rowId xmlns:a16="http://schemas.microsoft.com/office/drawing/2014/main" val="215064572"/>
                  </a:ext>
                </a:extLst>
              </a:tr>
              <a:tr h="241459">
                <a:tc>
                  <a:txBody>
                    <a:bodyPr/>
                    <a:lstStyle/>
                    <a:p>
                      <a:pPr hangingPunct="0">
                        <a:lnSpc>
                          <a:spcPct val="120000"/>
                        </a:lnSpc>
                        <a:spcAft>
                          <a:spcPts val="0"/>
                        </a:spcAft>
                      </a:pPr>
                      <a:r>
                        <a:rPr lang="sv-SE" sz="800" b="1" dirty="0">
                          <a:effectLst/>
                          <a:latin typeface="Garamond" panose="02020404030301010803" pitchFamily="18" charset="0"/>
                          <a:ea typeface="Times New Roman" panose="02020603050405020304" pitchFamily="18" charset="0"/>
                          <a:cs typeface="Arial" panose="020B0604020202020204" pitchFamily="34" charset="0"/>
                        </a:rPr>
                        <a:t>Kort Transaktions-avgift kr</a:t>
                      </a:r>
                      <a:endParaRPr lang="sv-SE" sz="800" b="1" dirty="0">
                        <a:effectLst/>
                        <a:latin typeface="Garamond" panose="02020404030301010803" pitchFamily="18" charset="0"/>
                        <a:ea typeface="Times New Roman" panose="02020603050405020304" pitchFamily="18" charset="0"/>
                        <a:cs typeface="Times New Roman" panose="02020603050405020304" pitchFamily="18" charset="0"/>
                      </a:endParaRPr>
                    </a:p>
                  </a:txBody>
                  <a:tcPr marL="23848" marR="238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lnSpc>
                          <a:spcPct val="120000"/>
                        </a:lnSpc>
                        <a:spcAft>
                          <a:spcPts val="0"/>
                        </a:spcAft>
                      </a:pPr>
                      <a:r>
                        <a:rPr lang="sv-SE" sz="800" b="1" dirty="0">
                          <a:effectLst/>
                          <a:latin typeface="Garamond" panose="02020404030301010803" pitchFamily="18" charset="0"/>
                          <a:ea typeface="Times New Roman" panose="02020603050405020304" pitchFamily="18" charset="0"/>
                          <a:cs typeface="Arial" panose="020B0604020202020204" pitchFamily="34" charset="0"/>
                        </a:rPr>
                        <a:t>0,45 kr</a:t>
                      </a:r>
                      <a:endParaRPr lang="sv-SE" sz="800" b="1" dirty="0">
                        <a:effectLst/>
                        <a:latin typeface="Garamond" panose="02020404030301010803" pitchFamily="18" charset="0"/>
                        <a:ea typeface="Times New Roman" panose="02020603050405020304" pitchFamily="18" charset="0"/>
                        <a:cs typeface="Times New Roman" panose="02020603050405020304" pitchFamily="18" charset="0"/>
                      </a:endParaRPr>
                    </a:p>
                  </a:txBody>
                  <a:tcPr marL="23848" marR="238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lnSpc>
                          <a:spcPct val="120000"/>
                        </a:lnSpc>
                        <a:spcAft>
                          <a:spcPts val="0"/>
                        </a:spcAft>
                      </a:pPr>
                      <a:r>
                        <a:rPr lang="sv-SE" sz="800" b="1" dirty="0">
                          <a:effectLst/>
                          <a:latin typeface="Garamond" panose="02020404030301010803" pitchFamily="18" charset="0"/>
                          <a:ea typeface="Times New Roman" panose="02020603050405020304" pitchFamily="18" charset="0"/>
                          <a:cs typeface="Arial" panose="020B0604020202020204" pitchFamily="34" charset="0"/>
                        </a:rPr>
                        <a:t>0,60 kr</a:t>
                      </a:r>
                      <a:endParaRPr lang="sv-SE" sz="800" b="1" dirty="0">
                        <a:effectLst/>
                        <a:latin typeface="Garamond" panose="02020404030301010803" pitchFamily="18" charset="0"/>
                        <a:ea typeface="Times New Roman" panose="02020603050405020304" pitchFamily="18" charset="0"/>
                        <a:cs typeface="Times New Roman" panose="02020603050405020304" pitchFamily="18" charset="0"/>
                      </a:endParaRPr>
                    </a:p>
                  </a:txBody>
                  <a:tcPr marL="23848" marR="238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hangingPunct="0">
                        <a:lnSpc>
                          <a:spcPct val="120000"/>
                        </a:lnSpc>
                        <a:spcAft>
                          <a:spcPts val="0"/>
                        </a:spcAft>
                      </a:pPr>
                      <a:r>
                        <a:rPr lang="sv-SE" sz="800" b="1" dirty="0">
                          <a:effectLst/>
                          <a:latin typeface="Garamond" panose="02020404030301010803" pitchFamily="18" charset="0"/>
                          <a:ea typeface="Times New Roman" panose="02020603050405020304" pitchFamily="18" charset="0"/>
                          <a:cs typeface="Arial" panose="020B0604020202020204" pitchFamily="34" charset="0"/>
                        </a:rPr>
                        <a:t>      </a:t>
                      </a:r>
                      <a:endParaRPr lang="sv-SE" sz="800" b="1" dirty="0">
                        <a:effectLst/>
                        <a:latin typeface="Garamond" panose="02020404030301010803" pitchFamily="18" charset="0"/>
                        <a:ea typeface="Times New Roman" panose="02020603050405020304" pitchFamily="18" charset="0"/>
                        <a:cs typeface="Times New Roman" panose="02020603050405020304" pitchFamily="18" charset="0"/>
                      </a:endParaRPr>
                    </a:p>
                  </a:txBody>
                  <a:tcPr marL="3312" marR="3312" marT="3312" marB="331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488217"/>
                  </a:ext>
                </a:extLst>
              </a:tr>
              <a:tr h="274320">
                <a:tc>
                  <a:txBody>
                    <a:bodyPr/>
                    <a:lstStyle/>
                    <a:p>
                      <a:pPr hangingPunct="0">
                        <a:lnSpc>
                          <a:spcPct val="120000"/>
                        </a:lnSpc>
                        <a:spcAft>
                          <a:spcPts val="0"/>
                        </a:spcAft>
                      </a:pPr>
                      <a:r>
                        <a:rPr lang="sv-SE" sz="800" b="1" dirty="0">
                          <a:effectLst/>
                          <a:latin typeface="Garamond" panose="02020404030301010803" pitchFamily="18" charset="0"/>
                          <a:ea typeface="Times New Roman" panose="02020603050405020304" pitchFamily="18" charset="0"/>
                          <a:cs typeface="Arial" panose="020B0604020202020204" pitchFamily="34" charset="0"/>
                        </a:rPr>
                        <a:t>Privat Debet kort (EU)  %</a:t>
                      </a:r>
                      <a:endParaRPr lang="sv-SE" sz="800" b="1" dirty="0">
                        <a:effectLst/>
                        <a:latin typeface="Garamond" panose="02020404030301010803" pitchFamily="18" charset="0"/>
                        <a:ea typeface="Times New Roman" panose="02020603050405020304" pitchFamily="18" charset="0"/>
                        <a:cs typeface="Times New Roman" panose="02020603050405020304" pitchFamily="18" charset="0"/>
                      </a:endParaRPr>
                    </a:p>
                  </a:txBody>
                  <a:tcPr marL="23848" marR="238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lnSpc>
                          <a:spcPct val="120000"/>
                        </a:lnSpc>
                        <a:spcAft>
                          <a:spcPts val="0"/>
                        </a:spcAft>
                      </a:pPr>
                      <a:r>
                        <a:rPr lang="sv-SE" sz="800" b="1" dirty="0">
                          <a:effectLst/>
                          <a:latin typeface="Garamond" panose="02020404030301010803" pitchFamily="18" charset="0"/>
                          <a:ea typeface="Times New Roman" panose="02020603050405020304" pitchFamily="18" charset="0"/>
                          <a:cs typeface="Arial" panose="020B0604020202020204" pitchFamily="34" charset="0"/>
                        </a:rPr>
                        <a:t>0,35 %</a:t>
                      </a:r>
                      <a:endParaRPr lang="sv-SE" sz="800" b="1" dirty="0">
                        <a:effectLst/>
                        <a:latin typeface="Garamond" panose="02020404030301010803" pitchFamily="18" charset="0"/>
                        <a:ea typeface="Times New Roman" panose="02020603050405020304" pitchFamily="18" charset="0"/>
                        <a:cs typeface="Times New Roman" panose="02020603050405020304" pitchFamily="18" charset="0"/>
                      </a:endParaRPr>
                    </a:p>
                  </a:txBody>
                  <a:tcPr marL="23848" marR="238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lnSpc>
                          <a:spcPct val="120000"/>
                        </a:lnSpc>
                        <a:spcAft>
                          <a:spcPts val="0"/>
                        </a:spcAft>
                      </a:pPr>
                      <a:r>
                        <a:rPr lang="sv-SE" sz="800" b="1" dirty="0">
                          <a:effectLst/>
                          <a:latin typeface="Garamond" panose="02020404030301010803" pitchFamily="18" charset="0"/>
                          <a:ea typeface="Times New Roman" panose="02020603050405020304" pitchFamily="18" charset="0"/>
                          <a:cs typeface="Arial" panose="020B0604020202020204" pitchFamily="34" charset="0"/>
                        </a:rPr>
                        <a:t>0,40 %</a:t>
                      </a:r>
                      <a:endParaRPr lang="sv-SE" sz="800" b="1" dirty="0">
                        <a:effectLst/>
                        <a:latin typeface="Garamond" panose="02020404030301010803" pitchFamily="18" charset="0"/>
                        <a:ea typeface="Times New Roman" panose="02020603050405020304" pitchFamily="18" charset="0"/>
                        <a:cs typeface="Times New Roman" panose="02020603050405020304" pitchFamily="18" charset="0"/>
                      </a:endParaRPr>
                    </a:p>
                    <a:p>
                      <a:pPr algn="ctr" hangingPunct="0">
                        <a:lnSpc>
                          <a:spcPct val="120000"/>
                        </a:lnSpc>
                        <a:spcAft>
                          <a:spcPts val="0"/>
                        </a:spcAft>
                      </a:pPr>
                      <a:r>
                        <a:rPr lang="sv-SE" sz="800" b="1" dirty="0">
                          <a:effectLst/>
                          <a:latin typeface="Garamond" panose="02020404030301010803" pitchFamily="18" charset="0"/>
                          <a:ea typeface="Times New Roman" panose="02020603050405020304" pitchFamily="18" charset="0"/>
                          <a:cs typeface="Arial" panose="020B0604020202020204" pitchFamily="34" charset="0"/>
                        </a:rPr>
                        <a:t> </a:t>
                      </a:r>
                      <a:endParaRPr lang="sv-SE" sz="800" b="1" dirty="0">
                        <a:effectLst/>
                        <a:latin typeface="Garamond" panose="02020404030301010803" pitchFamily="18" charset="0"/>
                        <a:ea typeface="Times New Roman" panose="02020603050405020304" pitchFamily="18" charset="0"/>
                        <a:cs typeface="Times New Roman" panose="02020603050405020304" pitchFamily="18" charset="0"/>
                      </a:endParaRPr>
                    </a:p>
                  </a:txBody>
                  <a:tcPr marL="23848" marR="238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hangingPunct="0">
                        <a:lnSpc>
                          <a:spcPct val="120000"/>
                        </a:lnSpc>
                        <a:spcAft>
                          <a:spcPts val="0"/>
                        </a:spcAft>
                      </a:pPr>
                      <a:r>
                        <a:rPr lang="sv-SE" sz="800" b="1">
                          <a:effectLst/>
                          <a:latin typeface="Garamond" panose="02020404030301010803" pitchFamily="18" charset="0"/>
                          <a:ea typeface="Times New Roman" panose="02020603050405020304" pitchFamily="18" charset="0"/>
                          <a:cs typeface="Arial" panose="020B0604020202020204" pitchFamily="34" charset="0"/>
                        </a:rPr>
                        <a:t> </a:t>
                      </a:r>
                      <a:endParaRPr lang="sv-SE" sz="800" b="1">
                        <a:effectLst/>
                        <a:latin typeface="Garamond" panose="02020404030301010803" pitchFamily="18" charset="0"/>
                        <a:ea typeface="Times New Roman" panose="02020603050405020304" pitchFamily="18" charset="0"/>
                        <a:cs typeface="Times New Roman" panose="02020603050405020304" pitchFamily="18" charset="0"/>
                      </a:endParaRPr>
                    </a:p>
                  </a:txBody>
                  <a:tcPr marL="3312" marR="3312" marT="3312" marB="331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98632362"/>
                  </a:ext>
                </a:extLst>
              </a:tr>
              <a:tr h="274320">
                <a:tc>
                  <a:txBody>
                    <a:bodyPr/>
                    <a:lstStyle/>
                    <a:p>
                      <a:pPr hangingPunct="0">
                        <a:lnSpc>
                          <a:spcPct val="120000"/>
                        </a:lnSpc>
                        <a:spcAft>
                          <a:spcPts val="0"/>
                        </a:spcAft>
                      </a:pPr>
                      <a:r>
                        <a:rPr lang="sv-SE" sz="800" b="1" dirty="0">
                          <a:effectLst/>
                          <a:latin typeface="Garamond" panose="02020404030301010803" pitchFamily="18" charset="0"/>
                          <a:ea typeface="Times New Roman" panose="02020603050405020304" pitchFamily="18" charset="0"/>
                          <a:cs typeface="Arial" panose="020B0604020202020204" pitchFamily="34" charset="0"/>
                        </a:rPr>
                        <a:t>Privat Kredit kort (EU) %</a:t>
                      </a:r>
                      <a:endParaRPr lang="sv-SE" sz="800" b="1" dirty="0">
                        <a:effectLst/>
                        <a:latin typeface="Garamond" panose="02020404030301010803" pitchFamily="18" charset="0"/>
                        <a:ea typeface="Times New Roman" panose="02020603050405020304" pitchFamily="18" charset="0"/>
                        <a:cs typeface="Times New Roman" panose="02020603050405020304" pitchFamily="18" charset="0"/>
                      </a:endParaRPr>
                    </a:p>
                  </a:txBody>
                  <a:tcPr marL="23848" marR="238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lnSpc>
                          <a:spcPct val="120000"/>
                        </a:lnSpc>
                        <a:spcAft>
                          <a:spcPts val="0"/>
                        </a:spcAft>
                      </a:pPr>
                      <a:r>
                        <a:rPr lang="sv-SE" sz="800" b="1" dirty="0">
                          <a:effectLst/>
                          <a:latin typeface="Garamond" panose="02020404030301010803" pitchFamily="18" charset="0"/>
                          <a:ea typeface="Times New Roman" panose="02020603050405020304" pitchFamily="18" charset="0"/>
                          <a:cs typeface="Arial" panose="020B0604020202020204" pitchFamily="34" charset="0"/>
                        </a:rPr>
                        <a:t>0,45 %</a:t>
                      </a:r>
                      <a:endParaRPr lang="sv-SE" sz="800" b="1" dirty="0">
                        <a:effectLst/>
                        <a:latin typeface="Garamond" panose="02020404030301010803" pitchFamily="18" charset="0"/>
                        <a:ea typeface="Times New Roman" panose="02020603050405020304" pitchFamily="18" charset="0"/>
                        <a:cs typeface="Times New Roman" panose="02020603050405020304" pitchFamily="18" charset="0"/>
                      </a:endParaRPr>
                    </a:p>
                    <a:p>
                      <a:pPr algn="ctr" hangingPunct="0">
                        <a:lnSpc>
                          <a:spcPct val="120000"/>
                        </a:lnSpc>
                        <a:spcAft>
                          <a:spcPts val="0"/>
                        </a:spcAft>
                      </a:pPr>
                      <a:r>
                        <a:rPr lang="sv-SE" sz="800" b="1" dirty="0">
                          <a:effectLst/>
                          <a:latin typeface="Garamond" panose="02020404030301010803" pitchFamily="18" charset="0"/>
                          <a:ea typeface="Times New Roman" panose="02020603050405020304" pitchFamily="18" charset="0"/>
                          <a:cs typeface="Arial" panose="020B0604020202020204" pitchFamily="34" charset="0"/>
                        </a:rPr>
                        <a:t> </a:t>
                      </a:r>
                      <a:endParaRPr lang="sv-SE" sz="800" b="1" dirty="0">
                        <a:effectLst/>
                        <a:latin typeface="Garamond" panose="02020404030301010803" pitchFamily="18" charset="0"/>
                        <a:ea typeface="Times New Roman" panose="02020603050405020304" pitchFamily="18" charset="0"/>
                        <a:cs typeface="Times New Roman" panose="02020603050405020304" pitchFamily="18" charset="0"/>
                      </a:endParaRPr>
                    </a:p>
                  </a:txBody>
                  <a:tcPr marL="23848" marR="238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lnSpc>
                          <a:spcPct val="120000"/>
                        </a:lnSpc>
                        <a:spcAft>
                          <a:spcPts val="0"/>
                        </a:spcAft>
                      </a:pPr>
                      <a:r>
                        <a:rPr lang="sv-SE" sz="800" b="1" dirty="0">
                          <a:effectLst/>
                          <a:latin typeface="Garamond" panose="02020404030301010803" pitchFamily="18" charset="0"/>
                          <a:ea typeface="Times New Roman" panose="02020603050405020304" pitchFamily="18" charset="0"/>
                          <a:cs typeface="Arial" panose="020B0604020202020204" pitchFamily="34" charset="0"/>
                        </a:rPr>
                        <a:t>0,50 % </a:t>
                      </a:r>
                      <a:endParaRPr lang="sv-SE" sz="800" b="1" dirty="0">
                        <a:effectLst/>
                        <a:latin typeface="Garamond" panose="02020404030301010803" pitchFamily="18" charset="0"/>
                        <a:ea typeface="Times New Roman" panose="02020603050405020304" pitchFamily="18" charset="0"/>
                        <a:cs typeface="Times New Roman" panose="02020603050405020304" pitchFamily="18" charset="0"/>
                      </a:endParaRPr>
                    </a:p>
                    <a:p>
                      <a:pPr hangingPunct="0">
                        <a:lnSpc>
                          <a:spcPct val="120000"/>
                        </a:lnSpc>
                        <a:spcAft>
                          <a:spcPts val="0"/>
                        </a:spcAft>
                      </a:pPr>
                      <a:r>
                        <a:rPr lang="sv-SE" sz="800" b="1" dirty="0">
                          <a:effectLst/>
                          <a:latin typeface="Garamond" panose="02020404030301010803" pitchFamily="18" charset="0"/>
                          <a:ea typeface="Times New Roman" panose="02020603050405020304" pitchFamily="18" charset="0"/>
                          <a:cs typeface="Arial" panose="020B0604020202020204" pitchFamily="34" charset="0"/>
                        </a:rPr>
                        <a:t> </a:t>
                      </a:r>
                      <a:endParaRPr lang="sv-SE" sz="800" b="1" dirty="0">
                        <a:effectLst/>
                        <a:latin typeface="Garamond" panose="02020404030301010803" pitchFamily="18" charset="0"/>
                        <a:ea typeface="Times New Roman" panose="02020603050405020304" pitchFamily="18" charset="0"/>
                        <a:cs typeface="Times New Roman" panose="02020603050405020304" pitchFamily="18" charset="0"/>
                      </a:endParaRPr>
                    </a:p>
                  </a:txBody>
                  <a:tcPr marL="23848" marR="238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lnSpc>
                          <a:spcPct val="120000"/>
                        </a:lnSpc>
                        <a:spcAft>
                          <a:spcPts val="0"/>
                        </a:spcAft>
                      </a:pPr>
                      <a:r>
                        <a:rPr lang="sv-SE" sz="800" b="1" dirty="0">
                          <a:effectLst/>
                          <a:latin typeface="Garamond" panose="02020404030301010803" pitchFamily="18" charset="0"/>
                          <a:ea typeface="Times New Roman" panose="02020603050405020304" pitchFamily="18" charset="0"/>
                          <a:cs typeface="Arial" panose="020B0604020202020204" pitchFamily="34" charset="0"/>
                        </a:rPr>
                        <a:t> </a:t>
                      </a:r>
                      <a:endParaRPr lang="sv-SE" sz="800" b="1" dirty="0">
                        <a:effectLst/>
                        <a:latin typeface="Garamond" panose="02020404030301010803" pitchFamily="18" charset="0"/>
                        <a:ea typeface="Times New Roman" panose="02020603050405020304" pitchFamily="18" charset="0"/>
                        <a:cs typeface="Times New Roman" panose="02020603050405020304" pitchFamily="18" charset="0"/>
                      </a:endParaRPr>
                    </a:p>
                  </a:txBody>
                  <a:tcPr marL="3312" marR="3312" marT="3312" marB="331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62870710"/>
                  </a:ext>
                </a:extLst>
              </a:tr>
              <a:tr h="281844">
                <a:tc>
                  <a:txBody>
                    <a:bodyPr/>
                    <a:lstStyle/>
                    <a:p>
                      <a:pPr hangingPunct="0">
                        <a:lnSpc>
                          <a:spcPct val="120000"/>
                        </a:lnSpc>
                        <a:spcAft>
                          <a:spcPts val="0"/>
                        </a:spcAft>
                      </a:pPr>
                      <a:r>
                        <a:rPr lang="sv-SE" sz="800" b="1" dirty="0">
                          <a:effectLst/>
                          <a:latin typeface="Garamond" panose="02020404030301010803" pitchFamily="18" charset="0"/>
                          <a:ea typeface="Times New Roman" panose="02020603050405020304" pitchFamily="18" charset="0"/>
                          <a:cs typeface="Arial" panose="020B0604020202020204" pitchFamily="34" charset="0"/>
                        </a:rPr>
                        <a:t>Företagskort kort (EU) %</a:t>
                      </a:r>
                      <a:endParaRPr lang="sv-SE" sz="800" b="1" dirty="0">
                        <a:effectLst/>
                        <a:latin typeface="Garamond" panose="02020404030301010803" pitchFamily="18" charset="0"/>
                        <a:ea typeface="Times New Roman" panose="02020603050405020304" pitchFamily="18" charset="0"/>
                        <a:cs typeface="Times New Roman" panose="02020603050405020304" pitchFamily="18" charset="0"/>
                      </a:endParaRPr>
                    </a:p>
                  </a:txBody>
                  <a:tcPr marL="23848" marR="238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lnSpc>
                          <a:spcPct val="120000"/>
                        </a:lnSpc>
                        <a:spcAft>
                          <a:spcPts val="0"/>
                        </a:spcAft>
                      </a:pPr>
                      <a:r>
                        <a:rPr lang="sv-SE" sz="800" b="1" dirty="0">
                          <a:effectLst/>
                          <a:latin typeface="Garamond" panose="02020404030301010803" pitchFamily="18" charset="0"/>
                          <a:ea typeface="Times New Roman" panose="02020603050405020304" pitchFamily="18" charset="0"/>
                          <a:cs typeface="Arial" panose="020B0604020202020204" pitchFamily="34" charset="0"/>
                        </a:rPr>
                        <a:t>1,6 %</a:t>
                      </a:r>
                      <a:endParaRPr lang="sv-SE" sz="800" b="1" dirty="0">
                        <a:effectLst/>
                        <a:latin typeface="Garamond" panose="02020404030301010803" pitchFamily="18" charset="0"/>
                        <a:ea typeface="Times New Roman" panose="02020603050405020304" pitchFamily="18" charset="0"/>
                        <a:cs typeface="Times New Roman" panose="02020603050405020304" pitchFamily="18" charset="0"/>
                      </a:endParaRPr>
                    </a:p>
                  </a:txBody>
                  <a:tcPr marL="23848" marR="238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lnSpc>
                          <a:spcPct val="120000"/>
                        </a:lnSpc>
                        <a:spcAft>
                          <a:spcPts val="0"/>
                        </a:spcAft>
                      </a:pPr>
                      <a:r>
                        <a:rPr lang="sv-SE" sz="800" b="1" dirty="0">
                          <a:effectLst/>
                          <a:latin typeface="Garamond" panose="02020404030301010803" pitchFamily="18" charset="0"/>
                          <a:ea typeface="Times New Roman" panose="02020603050405020304" pitchFamily="18" charset="0"/>
                          <a:cs typeface="Arial" panose="020B0604020202020204" pitchFamily="34" charset="0"/>
                        </a:rPr>
                        <a:t>1,50 %</a:t>
                      </a:r>
                      <a:endParaRPr lang="sv-SE" sz="800" b="1" dirty="0">
                        <a:effectLst/>
                        <a:latin typeface="Garamond" panose="02020404030301010803" pitchFamily="18" charset="0"/>
                        <a:ea typeface="Times New Roman" panose="02020603050405020304" pitchFamily="18" charset="0"/>
                        <a:cs typeface="Times New Roman" panose="02020603050405020304" pitchFamily="18" charset="0"/>
                      </a:endParaRPr>
                    </a:p>
                    <a:p>
                      <a:pPr hangingPunct="0">
                        <a:lnSpc>
                          <a:spcPct val="120000"/>
                        </a:lnSpc>
                        <a:spcAft>
                          <a:spcPts val="0"/>
                        </a:spcAft>
                      </a:pPr>
                      <a:r>
                        <a:rPr lang="sv-SE" sz="800" b="1" dirty="0">
                          <a:effectLst/>
                          <a:latin typeface="Garamond" panose="02020404030301010803" pitchFamily="18" charset="0"/>
                          <a:ea typeface="Times New Roman" panose="02020603050405020304" pitchFamily="18" charset="0"/>
                          <a:cs typeface="Arial" panose="020B0604020202020204" pitchFamily="34" charset="0"/>
                        </a:rPr>
                        <a:t> </a:t>
                      </a:r>
                      <a:endParaRPr lang="sv-SE" sz="800" b="1" dirty="0">
                        <a:effectLst/>
                        <a:latin typeface="Garamond" panose="02020404030301010803" pitchFamily="18" charset="0"/>
                        <a:ea typeface="Times New Roman" panose="02020603050405020304" pitchFamily="18" charset="0"/>
                        <a:cs typeface="Times New Roman" panose="02020603050405020304" pitchFamily="18" charset="0"/>
                      </a:endParaRPr>
                    </a:p>
                  </a:txBody>
                  <a:tcPr marL="23848" marR="238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lnSpc>
                          <a:spcPct val="120000"/>
                        </a:lnSpc>
                        <a:spcAft>
                          <a:spcPts val="0"/>
                        </a:spcAft>
                      </a:pPr>
                      <a:r>
                        <a:rPr lang="sv-SE" sz="800" b="1" dirty="0">
                          <a:effectLst/>
                          <a:latin typeface="Garamond" panose="02020404030301010803" pitchFamily="18" charset="0"/>
                          <a:ea typeface="Times New Roman" panose="02020603050405020304" pitchFamily="18" charset="0"/>
                          <a:cs typeface="Arial" panose="020B0604020202020204" pitchFamily="34" charset="0"/>
                        </a:rPr>
                        <a:t> </a:t>
                      </a:r>
                      <a:endParaRPr lang="sv-SE" sz="800" b="1" dirty="0">
                        <a:effectLst/>
                        <a:latin typeface="Garamond" panose="02020404030301010803" pitchFamily="18" charset="0"/>
                        <a:ea typeface="Times New Roman" panose="02020603050405020304" pitchFamily="18" charset="0"/>
                        <a:cs typeface="Times New Roman" panose="02020603050405020304" pitchFamily="18" charset="0"/>
                      </a:endParaRPr>
                    </a:p>
                  </a:txBody>
                  <a:tcPr marL="3312" marR="3312" marT="3312" marB="331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03226050"/>
                  </a:ext>
                </a:extLst>
              </a:tr>
              <a:tr h="243840">
                <a:tc>
                  <a:txBody>
                    <a:bodyPr/>
                    <a:lstStyle/>
                    <a:p>
                      <a:pPr hangingPunct="0">
                        <a:lnSpc>
                          <a:spcPct val="120000"/>
                        </a:lnSpc>
                        <a:spcAft>
                          <a:spcPts val="0"/>
                        </a:spcAft>
                      </a:pPr>
                      <a:r>
                        <a:rPr lang="sv-SE" sz="800" b="1" dirty="0">
                          <a:effectLst/>
                          <a:latin typeface="Garamond" panose="02020404030301010803" pitchFamily="18" charset="0"/>
                          <a:ea typeface="Times New Roman" panose="02020603050405020304" pitchFamily="18" charset="0"/>
                          <a:cs typeface="Arial" panose="020B0604020202020204" pitchFamily="34" charset="0"/>
                        </a:rPr>
                        <a:t>Privat och företag (ej EU)  %</a:t>
                      </a:r>
                      <a:endParaRPr lang="sv-SE" sz="800" b="1" dirty="0">
                        <a:effectLst/>
                        <a:latin typeface="Garamond" panose="02020404030301010803" pitchFamily="18" charset="0"/>
                        <a:ea typeface="Times New Roman" panose="02020603050405020304" pitchFamily="18" charset="0"/>
                        <a:cs typeface="Times New Roman" panose="02020603050405020304" pitchFamily="18" charset="0"/>
                      </a:endParaRPr>
                    </a:p>
                  </a:txBody>
                  <a:tcPr marL="23848" marR="238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lnSpc>
                          <a:spcPct val="120000"/>
                        </a:lnSpc>
                        <a:spcAft>
                          <a:spcPts val="0"/>
                        </a:spcAft>
                      </a:pPr>
                      <a:r>
                        <a:rPr lang="sv-SE" sz="800" b="1" dirty="0">
                          <a:effectLst/>
                          <a:latin typeface="Garamond" panose="02020404030301010803" pitchFamily="18" charset="0"/>
                          <a:ea typeface="Times New Roman" panose="02020603050405020304" pitchFamily="18" charset="0"/>
                          <a:cs typeface="Arial" panose="020B0604020202020204" pitchFamily="34" charset="0"/>
                        </a:rPr>
                        <a:t>3,0 %</a:t>
                      </a:r>
                      <a:endParaRPr lang="sv-SE" sz="800" b="1" dirty="0">
                        <a:effectLst/>
                        <a:latin typeface="Garamond" panose="02020404030301010803" pitchFamily="18" charset="0"/>
                        <a:ea typeface="Times New Roman" panose="02020603050405020304" pitchFamily="18" charset="0"/>
                        <a:cs typeface="Times New Roman" panose="02020603050405020304" pitchFamily="18" charset="0"/>
                      </a:endParaRPr>
                    </a:p>
                  </a:txBody>
                  <a:tcPr marL="23848" marR="238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lnSpc>
                          <a:spcPct val="120000"/>
                        </a:lnSpc>
                        <a:spcAft>
                          <a:spcPts val="0"/>
                        </a:spcAft>
                      </a:pPr>
                      <a:r>
                        <a:rPr lang="sv-SE" sz="800" b="1" dirty="0">
                          <a:effectLst/>
                          <a:latin typeface="Garamond" panose="02020404030301010803" pitchFamily="18" charset="0"/>
                          <a:ea typeface="Times New Roman" panose="02020603050405020304" pitchFamily="18" charset="0"/>
                          <a:cs typeface="Arial" panose="020B0604020202020204" pitchFamily="34" charset="0"/>
                        </a:rPr>
                        <a:t>1,90 %</a:t>
                      </a:r>
                      <a:endParaRPr lang="sv-SE" sz="800" b="1" dirty="0">
                        <a:effectLst/>
                        <a:latin typeface="Garamond" panose="02020404030301010803" pitchFamily="18" charset="0"/>
                        <a:ea typeface="Times New Roman" panose="02020603050405020304" pitchFamily="18" charset="0"/>
                        <a:cs typeface="Times New Roman" panose="02020603050405020304" pitchFamily="18" charset="0"/>
                      </a:endParaRPr>
                    </a:p>
                  </a:txBody>
                  <a:tcPr marL="23848" marR="238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lnSpc>
                          <a:spcPct val="120000"/>
                        </a:lnSpc>
                        <a:spcAft>
                          <a:spcPts val="0"/>
                        </a:spcAft>
                      </a:pPr>
                      <a:r>
                        <a:rPr lang="sv-SE" sz="800" b="1" dirty="0">
                          <a:effectLst/>
                          <a:latin typeface="Garamond" panose="02020404030301010803" pitchFamily="18" charset="0"/>
                          <a:ea typeface="Times New Roman" panose="02020603050405020304" pitchFamily="18" charset="0"/>
                          <a:cs typeface="Arial" panose="020B0604020202020204" pitchFamily="34" charset="0"/>
                        </a:rPr>
                        <a:t> </a:t>
                      </a:r>
                      <a:endParaRPr lang="sv-SE" sz="800" b="1" dirty="0">
                        <a:effectLst/>
                        <a:latin typeface="Garamond" panose="02020404030301010803" pitchFamily="18" charset="0"/>
                        <a:ea typeface="Times New Roman" panose="02020603050405020304" pitchFamily="18" charset="0"/>
                        <a:cs typeface="Times New Roman" panose="02020603050405020304" pitchFamily="18" charset="0"/>
                      </a:endParaRPr>
                    </a:p>
                  </a:txBody>
                  <a:tcPr marL="3312" marR="3312" marT="3312" marB="331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94625245"/>
                  </a:ext>
                </a:extLst>
              </a:tr>
              <a:tr h="274320">
                <a:tc>
                  <a:txBody>
                    <a:bodyPr/>
                    <a:lstStyle/>
                    <a:p>
                      <a:pPr hangingPunct="0">
                        <a:lnSpc>
                          <a:spcPct val="120000"/>
                        </a:lnSpc>
                        <a:spcAft>
                          <a:spcPts val="0"/>
                        </a:spcAft>
                      </a:pPr>
                      <a:r>
                        <a:rPr lang="sv-SE" sz="800" b="1" dirty="0" err="1">
                          <a:effectLst/>
                          <a:latin typeface="Garamond" panose="02020404030301010803" pitchFamily="18" charset="0"/>
                          <a:ea typeface="Times New Roman" panose="02020603050405020304" pitchFamily="18" charset="0"/>
                          <a:cs typeface="Arial" panose="020B0604020202020204" pitchFamily="34" charset="0"/>
                        </a:rPr>
                        <a:t>Swish</a:t>
                      </a:r>
                      <a:r>
                        <a:rPr lang="sv-SE" sz="800" b="1" dirty="0">
                          <a:effectLst/>
                          <a:latin typeface="Garamond" panose="02020404030301010803" pitchFamily="18" charset="0"/>
                          <a:ea typeface="Times New Roman" panose="02020603050405020304" pitchFamily="18" charset="0"/>
                          <a:cs typeface="Arial" panose="020B0604020202020204" pitchFamily="34" charset="0"/>
                        </a:rPr>
                        <a:t> e-handel  Månadsavgift </a:t>
                      </a:r>
                      <a:endParaRPr lang="sv-SE" sz="800" b="1" dirty="0">
                        <a:effectLst/>
                        <a:latin typeface="Garamond" panose="02020404030301010803" pitchFamily="18" charset="0"/>
                        <a:ea typeface="Times New Roman" panose="02020603050405020304" pitchFamily="18" charset="0"/>
                        <a:cs typeface="Times New Roman" panose="02020603050405020304" pitchFamily="18" charset="0"/>
                      </a:endParaRPr>
                    </a:p>
                  </a:txBody>
                  <a:tcPr marL="23848" marR="238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lnSpc>
                          <a:spcPct val="120000"/>
                        </a:lnSpc>
                        <a:spcAft>
                          <a:spcPts val="0"/>
                        </a:spcAft>
                      </a:pPr>
                      <a:endParaRPr lang="sv-SE" sz="800" b="1" dirty="0">
                        <a:effectLst/>
                        <a:latin typeface="Garamond" panose="02020404030301010803" pitchFamily="18" charset="0"/>
                        <a:ea typeface="Times New Roman" panose="02020603050405020304" pitchFamily="18" charset="0"/>
                        <a:cs typeface="Times New Roman" panose="02020603050405020304" pitchFamily="18" charset="0"/>
                      </a:endParaRPr>
                    </a:p>
                  </a:txBody>
                  <a:tcPr marL="23848" marR="238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lnSpc>
                          <a:spcPct val="120000"/>
                        </a:lnSpc>
                        <a:spcAft>
                          <a:spcPts val="0"/>
                        </a:spcAft>
                      </a:pPr>
                      <a:r>
                        <a:rPr lang="sv-SE" sz="800" b="1" dirty="0">
                          <a:effectLst/>
                          <a:latin typeface="Garamond" panose="02020404030301010803" pitchFamily="18" charset="0"/>
                          <a:ea typeface="Times New Roman" panose="02020603050405020304" pitchFamily="18" charset="0"/>
                          <a:cs typeface="Arial" panose="020B0604020202020204" pitchFamily="34" charset="0"/>
                        </a:rPr>
                        <a:t>20 kr</a:t>
                      </a:r>
                      <a:endParaRPr lang="sv-SE" sz="800" b="1" dirty="0">
                        <a:effectLst/>
                        <a:latin typeface="Garamond" panose="02020404030301010803" pitchFamily="18" charset="0"/>
                        <a:ea typeface="Times New Roman" panose="02020603050405020304" pitchFamily="18" charset="0"/>
                        <a:cs typeface="Times New Roman" panose="02020603050405020304" pitchFamily="18" charset="0"/>
                      </a:endParaRPr>
                    </a:p>
                  </a:txBody>
                  <a:tcPr marL="23848" marR="238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lnSpc>
                          <a:spcPct val="120000"/>
                        </a:lnSpc>
                        <a:spcAft>
                          <a:spcPts val="0"/>
                        </a:spcAft>
                      </a:pPr>
                      <a:r>
                        <a:rPr lang="sv-SE" sz="800" b="1" dirty="0">
                          <a:effectLst/>
                          <a:latin typeface="Garamond" panose="02020404030301010803" pitchFamily="18" charset="0"/>
                          <a:ea typeface="Times New Roman" panose="02020603050405020304" pitchFamily="18" charset="0"/>
                          <a:cs typeface="Arial" panose="020B0604020202020204" pitchFamily="34" charset="0"/>
                        </a:rPr>
                        <a:t> </a:t>
                      </a:r>
                      <a:endParaRPr lang="sv-SE" sz="800" b="1" dirty="0">
                        <a:effectLst/>
                        <a:latin typeface="Garamond" panose="02020404030301010803" pitchFamily="18" charset="0"/>
                        <a:ea typeface="Times New Roman" panose="02020603050405020304" pitchFamily="18" charset="0"/>
                        <a:cs typeface="Times New Roman" panose="02020603050405020304" pitchFamily="18" charset="0"/>
                      </a:endParaRPr>
                    </a:p>
                  </a:txBody>
                  <a:tcPr marL="3312" marR="3312" marT="3312" marB="331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00573694"/>
                  </a:ext>
                </a:extLst>
              </a:tr>
              <a:tr h="281940">
                <a:tc>
                  <a:txBody>
                    <a:bodyPr/>
                    <a:lstStyle/>
                    <a:p>
                      <a:pPr hangingPunct="0">
                        <a:lnSpc>
                          <a:spcPct val="120000"/>
                        </a:lnSpc>
                        <a:spcAft>
                          <a:spcPts val="0"/>
                        </a:spcAft>
                      </a:pPr>
                      <a:r>
                        <a:rPr lang="sv-SE" sz="800" b="1" dirty="0" err="1">
                          <a:effectLst/>
                          <a:latin typeface="Garamond" panose="02020404030301010803" pitchFamily="18" charset="0"/>
                          <a:ea typeface="Times New Roman" panose="02020603050405020304" pitchFamily="18" charset="0"/>
                          <a:cs typeface="Arial" panose="020B0604020202020204" pitchFamily="34" charset="0"/>
                        </a:rPr>
                        <a:t>Swish</a:t>
                      </a:r>
                      <a:r>
                        <a:rPr lang="sv-SE" sz="800" b="1" dirty="0">
                          <a:effectLst/>
                          <a:latin typeface="Garamond" panose="02020404030301010803" pitchFamily="18" charset="0"/>
                          <a:ea typeface="Times New Roman" panose="02020603050405020304" pitchFamily="18" charset="0"/>
                          <a:cs typeface="Arial" panose="020B0604020202020204" pitchFamily="34" charset="0"/>
                        </a:rPr>
                        <a:t> Transaktions avgift kr </a:t>
                      </a:r>
                      <a:endParaRPr lang="sv-SE" sz="800" b="1" dirty="0">
                        <a:effectLst/>
                        <a:latin typeface="Garamond" panose="02020404030301010803" pitchFamily="18" charset="0"/>
                        <a:ea typeface="Times New Roman" panose="02020603050405020304" pitchFamily="18" charset="0"/>
                        <a:cs typeface="Times New Roman" panose="02020603050405020304" pitchFamily="18" charset="0"/>
                      </a:endParaRPr>
                    </a:p>
                    <a:p>
                      <a:pPr hangingPunct="0">
                        <a:lnSpc>
                          <a:spcPct val="120000"/>
                        </a:lnSpc>
                        <a:spcAft>
                          <a:spcPts val="0"/>
                        </a:spcAft>
                      </a:pPr>
                      <a:r>
                        <a:rPr lang="sv-SE" sz="800" b="1" dirty="0">
                          <a:effectLst/>
                          <a:latin typeface="Garamond" panose="02020404030301010803" pitchFamily="18" charset="0"/>
                          <a:ea typeface="Times New Roman" panose="02020603050405020304" pitchFamily="18" charset="0"/>
                          <a:cs typeface="Arial" panose="020B0604020202020204" pitchFamily="34" charset="0"/>
                        </a:rPr>
                        <a:t> </a:t>
                      </a:r>
                      <a:endParaRPr lang="sv-SE" sz="800" b="1" dirty="0">
                        <a:effectLst/>
                        <a:latin typeface="Garamond" panose="02020404030301010803" pitchFamily="18" charset="0"/>
                        <a:ea typeface="Times New Roman" panose="02020603050405020304" pitchFamily="18" charset="0"/>
                        <a:cs typeface="Times New Roman" panose="02020603050405020304" pitchFamily="18" charset="0"/>
                      </a:endParaRPr>
                    </a:p>
                  </a:txBody>
                  <a:tcPr marL="23848" marR="238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lnSpc>
                          <a:spcPct val="120000"/>
                        </a:lnSpc>
                        <a:spcAft>
                          <a:spcPts val="0"/>
                        </a:spcAft>
                      </a:pPr>
                      <a:r>
                        <a:rPr lang="sv-SE" sz="800" b="1" dirty="0">
                          <a:effectLst/>
                          <a:latin typeface="Garamond" panose="02020404030301010803" pitchFamily="18" charset="0"/>
                          <a:ea typeface="Times New Roman" panose="02020603050405020304" pitchFamily="18" charset="0"/>
                          <a:cs typeface="Arial" panose="020B0604020202020204" pitchFamily="34" charset="0"/>
                        </a:rPr>
                        <a:t> </a:t>
                      </a:r>
                      <a:endParaRPr lang="sv-SE" sz="800" b="1" dirty="0">
                        <a:effectLst/>
                        <a:latin typeface="Garamond" panose="02020404030301010803" pitchFamily="18" charset="0"/>
                        <a:ea typeface="Times New Roman" panose="02020603050405020304" pitchFamily="18" charset="0"/>
                        <a:cs typeface="Times New Roman" panose="02020603050405020304" pitchFamily="18" charset="0"/>
                      </a:endParaRPr>
                    </a:p>
                  </a:txBody>
                  <a:tcPr marL="23848" marR="238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lnSpc>
                          <a:spcPct val="120000"/>
                        </a:lnSpc>
                        <a:spcAft>
                          <a:spcPts val="0"/>
                        </a:spcAft>
                      </a:pPr>
                      <a:r>
                        <a:rPr lang="sv-SE" sz="800" b="1" dirty="0">
                          <a:effectLst/>
                          <a:latin typeface="Garamond" panose="02020404030301010803" pitchFamily="18" charset="0"/>
                          <a:ea typeface="Times New Roman" panose="02020603050405020304" pitchFamily="18" charset="0"/>
                          <a:cs typeface="Arial" panose="020B0604020202020204" pitchFamily="34" charset="0"/>
                        </a:rPr>
                        <a:t>2 kr</a:t>
                      </a:r>
                      <a:endParaRPr lang="sv-SE" sz="800" b="1" dirty="0">
                        <a:effectLst/>
                        <a:latin typeface="Garamond" panose="02020404030301010803" pitchFamily="18" charset="0"/>
                        <a:ea typeface="Times New Roman" panose="02020603050405020304" pitchFamily="18" charset="0"/>
                        <a:cs typeface="Times New Roman" panose="02020603050405020304" pitchFamily="18" charset="0"/>
                      </a:endParaRPr>
                    </a:p>
                    <a:p>
                      <a:pPr algn="ctr" hangingPunct="0">
                        <a:lnSpc>
                          <a:spcPct val="120000"/>
                        </a:lnSpc>
                        <a:spcAft>
                          <a:spcPts val="0"/>
                        </a:spcAft>
                      </a:pPr>
                      <a:r>
                        <a:rPr lang="sv-SE" sz="800" b="1" dirty="0">
                          <a:effectLst/>
                          <a:latin typeface="Garamond" panose="02020404030301010803" pitchFamily="18" charset="0"/>
                          <a:ea typeface="Times New Roman" panose="02020603050405020304" pitchFamily="18" charset="0"/>
                          <a:cs typeface="Arial" panose="020B0604020202020204" pitchFamily="34" charset="0"/>
                        </a:rPr>
                        <a:t> </a:t>
                      </a:r>
                      <a:endParaRPr lang="sv-SE" sz="800" b="1" dirty="0">
                        <a:effectLst/>
                        <a:latin typeface="Garamond" panose="02020404030301010803" pitchFamily="18" charset="0"/>
                        <a:ea typeface="Times New Roman" panose="02020603050405020304" pitchFamily="18" charset="0"/>
                        <a:cs typeface="Times New Roman" panose="02020603050405020304" pitchFamily="18" charset="0"/>
                      </a:endParaRPr>
                    </a:p>
                  </a:txBody>
                  <a:tcPr marL="23848" marR="238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lnSpc>
                          <a:spcPct val="120000"/>
                        </a:lnSpc>
                        <a:spcAft>
                          <a:spcPts val="0"/>
                        </a:spcAft>
                      </a:pPr>
                      <a:r>
                        <a:rPr lang="sv-SE" sz="800" b="1">
                          <a:effectLst/>
                          <a:latin typeface="Garamond" panose="02020404030301010803" pitchFamily="18" charset="0"/>
                          <a:ea typeface="Times New Roman" panose="02020603050405020304" pitchFamily="18" charset="0"/>
                          <a:cs typeface="Arial" panose="020B0604020202020204" pitchFamily="34" charset="0"/>
                        </a:rPr>
                        <a:t> </a:t>
                      </a:r>
                      <a:endParaRPr lang="sv-SE" sz="800" b="1">
                        <a:effectLst/>
                        <a:latin typeface="Garamond" panose="02020404030301010803" pitchFamily="18" charset="0"/>
                        <a:ea typeface="Times New Roman" panose="02020603050405020304" pitchFamily="18" charset="0"/>
                        <a:cs typeface="Times New Roman" panose="02020603050405020304" pitchFamily="18" charset="0"/>
                      </a:endParaRPr>
                    </a:p>
                  </a:txBody>
                  <a:tcPr marL="3312" marR="3312" marT="3312" marB="331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03528107"/>
                  </a:ext>
                </a:extLst>
              </a:tr>
              <a:tr h="274320">
                <a:tc>
                  <a:txBody>
                    <a:bodyPr/>
                    <a:lstStyle/>
                    <a:p>
                      <a:pPr hangingPunct="0">
                        <a:lnSpc>
                          <a:spcPct val="120000"/>
                        </a:lnSpc>
                        <a:spcAft>
                          <a:spcPts val="0"/>
                        </a:spcAft>
                      </a:pPr>
                      <a:r>
                        <a:rPr lang="sv-SE" sz="800" b="1" dirty="0">
                          <a:effectLst/>
                          <a:latin typeface="Garamond" panose="02020404030301010803" pitchFamily="18" charset="0"/>
                          <a:ea typeface="Times New Roman" panose="02020603050405020304" pitchFamily="18" charset="0"/>
                          <a:cs typeface="Arial" panose="020B0604020202020204" pitchFamily="34" charset="0"/>
                        </a:rPr>
                        <a:t>Betalväxel Månadsavgift kr</a:t>
                      </a:r>
                      <a:endParaRPr lang="sv-SE" sz="800" b="1" dirty="0">
                        <a:effectLst/>
                        <a:latin typeface="Garamond" panose="02020404030301010803" pitchFamily="18" charset="0"/>
                        <a:ea typeface="Times New Roman" panose="02020603050405020304" pitchFamily="18" charset="0"/>
                        <a:cs typeface="Times New Roman" panose="02020603050405020304" pitchFamily="18" charset="0"/>
                      </a:endParaRPr>
                    </a:p>
                  </a:txBody>
                  <a:tcPr marL="23848" marR="238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lnSpc>
                          <a:spcPct val="120000"/>
                        </a:lnSpc>
                        <a:spcAft>
                          <a:spcPts val="0"/>
                        </a:spcAft>
                      </a:pPr>
                      <a:r>
                        <a:rPr lang="sv-SE" sz="800" b="1" dirty="0">
                          <a:effectLst/>
                          <a:latin typeface="Garamond" panose="02020404030301010803" pitchFamily="18" charset="0"/>
                          <a:ea typeface="Times New Roman" panose="02020603050405020304" pitchFamily="18" charset="0"/>
                          <a:cs typeface="Arial" panose="020B0604020202020204" pitchFamily="34" charset="0"/>
                        </a:rPr>
                        <a:t>849 kr</a:t>
                      </a:r>
                      <a:endParaRPr lang="sv-SE" sz="800" b="1" dirty="0">
                        <a:effectLst/>
                        <a:latin typeface="Garamond" panose="02020404030301010803" pitchFamily="18" charset="0"/>
                        <a:ea typeface="Times New Roman" panose="02020603050405020304" pitchFamily="18" charset="0"/>
                        <a:cs typeface="Times New Roman" panose="02020603050405020304" pitchFamily="18" charset="0"/>
                      </a:endParaRPr>
                    </a:p>
                    <a:p>
                      <a:pPr algn="ctr" hangingPunct="0">
                        <a:lnSpc>
                          <a:spcPct val="120000"/>
                        </a:lnSpc>
                        <a:spcAft>
                          <a:spcPts val="0"/>
                        </a:spcAft>
                      </a:pPr>
                      <a:r>
                        <a:rPr lang="sv-SE" sz="800" b="1" dirty="0">
                          <a:effectLst/>
                          <a:latin typeface="Garamond" panose="02020404030301010803" pitchFamily="18" charset="0"/>
                          <a:ea typeface="Times New Roman" panose="02020603050405020304" pitchFamily="18" charset="0"/>
                          <a:cs typeface="Arial" panose="020B0604020202020204" pitchFamily="34" charset="0"/>
                        </a:rPr>
                        <a:t> </a:t>
                      </a:r>
                      <a:endParaRPr lang="sv-SE" sz="800" b="1" dirty="0">
                        <a:effectLst/>
                        <a:latin typeface="Garamond" panose="02020404030301010803" pitchFamily="18" charset="0"/>
                        <a:ea typeface="Times New Roman" panose="02020603050405020304" pitchFamily="18" charset="0"/>
                        <a:cs typeface="Times New Roman" panose="02020603050405020304" pitchFamily="18" charset="0"/>
                      </a:endParaRPr>
                    </a:p>
                  </a:txBody>
                  <a:tcPr marL="23848" marR="238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lnSpc>
                          <a:spcPct val="120000"/>
                        </a:lnSpc>
                        <a:spcAft>
                          <a:spcPts val="0"/>
                        </a:spcAft>
                      </a:pPr>
                      <a:r>
                        <a:rPr lang="sv-SE" sz="800" b="1" dirty="0">
                          <a:effectLst/>
                          <a:latin typeface="Garamond" panose="02020404030301010803" pitchFamily="18" charset="0"/>
                          <a:ea typeface="Times New Roman" panose="02020603050405020304" pitchFamily="18" charset="0"/>
                          <a:cs typeface="Arial" panose="020B0604020202020204" pitchFamily="34" charset="0"/>
                        </a:rPr>
                        <a:t>295 kr </a:t>
                      </a:r>
                      <a:endParaRPr lang="sv-SE" sz="800" b="1" dirty="0">
                        <a:effectLst/>
                        <a:latin typeface="Garamond" panose="02020404030301010803" pitchFamily="18" charset="0"/>
                        <a:ea typeface="Times New Roman" panose="02020603050405020304" pitchFamily="18" charset="0"/>
                        <a:cs typeface="Times New Roman" panose="02020603050405020304" pitchFamily="18" charset="0"/>
                      </a:endParaRPr>
                    </a:p>
                  </a:txBody>
                  <a:tcPr marL="23848" marR="238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lnSpc>
                          <a:spcPct val="120000"/>
                        </a:lnSpc>
                        <a:spcAft>
                          <a:spcPts val="0"/>
                        </a:spcAft>
                      </a:pPr>
                      <a:r>
                        <a:rPr lang="sv-SE" sz="800" b="1" dirty="0">
                          <a:effectLst/>
                          <a:latin typeface="Garamond" panose="02020404030301010803" pitchFamily="18" charset="0"/>
                          <a:ea typeface="Times New Roman" panose="02020603050405020304" pitchFamily="18" charset="0"/>
                          <a:cs typeface="Arial" panose="020B0604020202020204" pitchFamily="34" charset="0"/>
                        </a:rPr>
                        <a:t> </a:t>
                      </a:r>
                      <a:endParaRPr lang="sv-SE" sz="800" b="1" dirty="0">
                        <a:effectLst/>
                        <a:latin typeface="Garamond" panose="02020404030301010803" pitchFamily="18" charset="0"/>
                        <a:ea typeface="Times New Roman" panose="02020603050405020304" pitchFamily="18" charset="0"/>
                        <a:cs typeface="Times New Roman" panose="02020603050405020304" pitchFamily="18" charset="0"/>
                      </a:endParaRPr>
                    </a:p>
                  </a:txBody>
                  <a:tcPr marL="3312" marR="3312" marT="3312" marB="331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14004272"/>
                  </a:ext>
                </a:extLst>
              </a:tr>
              <a:tr h="274320">
                <a:tc>
                  <a:txBody>
                    <a:bodyPr/>
                    <a:lstStyle/>
                    <a:p>
                      <a:pPr hangingPunct="0">
                        <a:lnSpc>
                          <a:spcPct val="120000"/>
                        </a:lnSpc>
                        <a:spcAft>
                          <a:spcPts val="0"/>
                        </a:spcAft>
                      </a:pPr>
                      <a:r>
                        <a:rPr lang="sv-SE" sz="800" b="1" dirty="0">
                          <a:effectLst/>
                          <a:latin typeface="Garamond" panose="02020404030301010803" pitchFamily="18" charset="0"/>
                          <a:ea typeface="Times New Roman" panose="02020603050405020304" pitchFamily="18" charset="0"/>
                          <a:cs typeface="Arial" panose="020B0604020202020204" pitchFamily="34" charset="0"/>
                        </a:rPr>
                        <a:t>Betalväxel Transaktion kr</a:t>
                      </a:r>
                      <a:endParaRPr lang="sv-SE" sz="800" b="1" dirty="0">
                        <a:effectLst/>
                        <a:latin typeface="Garamond" panose="02020404030301010803" pitchFamily="18" charset="0"/>
                        <a:ea typeface="Times New Roman" panose="02020603050405020304" pitchFamily="18" charset="0"/>
                        <a:cs typeface="Times New Roman" panose="02020603050405020304" pitchFamily="18" charset="0"/>
                      </a:endParaRPr>
                    </a:p>
                  </a:txBody>
                  <a:tcPr marL="23848" marR="238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lnSpc>
                          <a:spcPct val="120000"/>
                        </a:lnSpc>
                        <a:spcAft>
                          <a:spcPts val="0"/>
                        </a:spcAft>
                      </a:pPr>
                      <a:r>
                        <a:rPr lang="sv-SE" sz="800" b="1" dirty="0">
                          <a:effectLst/>
                          <a:latin typeface="Garamond" panose="02020404030301010803" pitchFamily="18" charset="0"/>
                          <a:ea typeface="Times New Roman" panose="02020603050405020304" pitchFamily="18" charset="0"/>
                          <a:cs typeface="Arial" panose="020B0604020202020204" pitchFamily="34" charset="0"/>
                        </a:rPr>
                        <a:t>0,50 kr</a:t>
                      </a:r>
                      <a:endParaRPr lang="sv-SE" sz="800" b="1" dirty="0">
                        <a:effectLst/>
                        <a:latin typeface="Garamond" panose="02020404030301010803" pitchFamily="18" charset="0"/>
                        <a:ea typeface="Times New Roman" panose="02020603050405020304" pitchFamily="18" charset="0"/>
                        <a:cs typeface="Times New Roman" panose="02020603050405020304" pitchFamily="18" charset="0"/>
                      </a:endParaRPr>
                    </a:p>
                    <a:p>
                      <a:pPr hangingPunct="0">
                        <a:lnSpc>
                          <a:spcPct val="120000"/>
                        </a:lnSpc>
                        <a:spcAft>
                          <a:spcPts val="0"/>
                        </a:spcAft>
                      </a:pPr>
                      <a:r>
                        <a:rPr lang="sv-SE" sz="800" b="1" dirty="0">
                          <a:effectLst/>
                          <a:latin typeface="Garamond" panose="02020404030301010803" pitchFamily="18" charset="0"/>
                          <a:ea typeface="Times New Roman" panose="02020603050405020304" pitchFamily="18" charset="0"/>
                          <a:cs typeface="Arial" panose="020B0604020202020204" pitchFamily="34" charset="0"/>
                        </a:rPr>
                        <a:t> </a:t>
                      </a:r>
                      <a:endParaRPr lang="sv-SE" sz="800" b="1" dirty="0">
                        <a:effectLst/>
                        <a:latin typeface="Garamond" panose="02020404030301010803" pitchFamily="18" charset="0"/>
                        <a:ea typeface="Times New Roman" panose="02020603050405020304" pitchFamily="18" charset="0"/>
                        <a:cs typeface="Times New Roman" panose="02020603050405020304" pitchFamily="18" charset="0"/>
                      </a:endParaRPr>
                    </a:p>
                  </a:txBody>
                  <a:tcPr marL="23848" marR="238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lnSpc>
                          <a:spcPct val="120000"/>
                        </a:lnSpc>
                        <a:spcAft>
                          <a:spcPts val="0"/>
                        </a:spcAft>
                      </a:pPr>
                      <a:r>
                        <a:rPr lang="sv-SE" sz="800" b="1" dirty="0">
                          <a:effectLst/>
                          <a:latin typeface="Garamond" panose="02020404030301010803" pitchFamily="18" charset="0"/>
                          <a:ea typeface="Times New Roman" panose="02020603050405020304" pitchFamily="18" charset="0"/>
                          <a:cs typeface="Arial" panose="020B0604020202020204" pitchFamily="34" charset="0"/>
                        </a:rPr>
                        <a:t>1,50 k r</a:t>
                      </a:r>
                      <a:endParaRPr lang="sv-SE" sz="800" b="1" dirty="0">
                        <a:effectLst/>
                        <a:latin typeface="Garamond" panose="02020404030301010803" pitchFamily="18" charset="0"/>
                        <a:ea typeface="Times New Roman" panose="02020603050405020304" pitchFamily="18" charset="0"/>
                        <a:cs typeface="Times New Roman" panose="02020603050405020304" pitchFamily="18" charset="0"/>
                      </a:endParaRPr>
                    </a:p>
                  </a:txBody>
                  <a:tcPr marL="23848" marR="238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lnSpc>
                          <a:spcPct val="120000"/>
                        </a:lnSpc>
                        <a:spcAft>
                          <a:spcPts val="0"/>
                        </a:spcAft>
                      </a:pPr>
                      <a:r>
                        <a:rPr lang="sv-SE" sz="800" b="1" dirty="0">
                          <a:effectLst/>
                          <a:latin typeface="Garamond" panose="02020404030301010803" pitchFamily="18" charset="0"/>
                          <a:ea typeface="Times New Roman" panose="02020603050405020304" pitchFamily="18" charset="0"/>
                          <a:cs typeface="Arial" panose="020B0604020202020204" pitchFamily="34" charset="0"/>
                        </a:rPr>
                        <a:t> </a:t>
                      </a:r>
                      <a:endParaRPr lang="sv-SE" sz="800" b="1" dirty="0">
                        <a:effectLst/>
                        <a:latin typeface="Garamond" panose="02020404030301010803" pitchFamily="18" charset="0"/>
                        <a:ea typeface="Times New Roman" panose="02020603050405020304" pitchFamily="18" charset="0"/>
                        <a:cs typeface="Times New Roman" panose="02020603050405020304" pitchFamily="18" charset="0"/>
                      </a:endParaRPr>
                    </a:p>
                  </a:txBody>
                  <a:tcPr marL="3312" marR="3312" marT="3312" marB="331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66998316"/>
                  </a:ext>
                </a:extLst>
              </a:tr>
              <a:tr h="327564">
                <a:tc>
                  <a:txBody>
                    <a:bodyPr/>
                    <a:lstStyle/>
                    <a:p>
                      <a:pPr hangingPunct="0">
                        <a:lnSpc>
                          <a:spcPct val="120000"/>
                        </a:lnSpc>
                        <a:spcAft>
                          <a:spcPts val="0"/>
                        </a:spcAft>
                      </a:pPr>
                      <a:r>
                        <a:rPr lang="sv-SE" sz="800" b="1" dirty="0">
                          <a:effectLst/>
                          <a:latin typeface="Garamond" panose="02020404030301010803" pitchFamily="18" charset="0"/>
                          <a:ea typeface="Times New Roman" panose="02020603050405020304" pitchFamily="18" charset="0"/>
                          <a:cs typeface="Arial" panose="020B0604020202020204" pitchFamily="34" charset="0"/>
                        </a:rPr>
                        <a:t>Betalterminal Kassa, Månadsavgift kr</a:t>
                      </a:r>
                      <a:endParaRPr lang="sv-SE" sz="800" b="1" dirty="0">
                        <a:effectLst/>
                        <a:latin typeface="Garamond" panose="02020404030301010803" pitchFamily="18" charset="0"/>
                        <a:ea typeface="Times New Roman" panose="02020603050405020304" pitchFamily="18" charset="0"/>
                        <a:cs typeface="Times New Roman" panose="02020603050405020304" pitchFamily="18" charset="0"/>
                      </a:endParaRPr>
                    </a:p>
                  </a:txBody>
                  <a:tcPr marL="23848" marR="238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lnSpc>
                          <a:spcPct val="120000"/>
                        </a:lnSpc>
                        <a:spcAft>
                          <a:spcPts val="0"/>
                        </a:spcAft>
                      </a:pPr>
                      <a:r>
                        <a:rPr lang="sv-SE" sz="800" b="1" dirty="0">
                          <a:effectLst/>
                          <a:latin typeface="Garamond" panose="02020404030301010803" pitchFamily="18" charset="0"/>
                          <a:ea typeface="Times New Roman" panose="02020603050405020304" pitchFamily="18" charset="0"/>
                          <a:cs typeface="Arial" panose="020B0604020202020204" pitchFamily="34" charset="0"/>
                        </a:rPr>
                        <a:t>295 kr</a:t>
                      </a:r>
                      <a:endParaRPr lang="sv-SE" sz="800" b="1" dirty="0">
                        <a:effectLst/>
                        <a:latin typeface="Garamond" panose="02020404030301010803" pitchFamily="18" charset="0"/>
                        <a:ea typeface="Times New Roman" panose="02020603050405020304" pitchFamily="18" charset="0"/>
                        <a:cs typeface="Times New Roman" panose="02020603050405020304" pitchFamily="18" charset="0"/>
                      </a:endParaRPr>
                    </a:p>
                  </a:txBody>
                  <a:tcPr marL="23848" marR="238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lnSpc>
                          <a:spcPct val="120000"/>
                        </a:lnSpc>
                        <a:spcAft>
                          <a:spcPts val="0"/>
                        </a:spcAft>
                      </a:pPr>
                      <a:r>
                        <a:rPr lang="sv-SE" sz="800" b="1" dirty="0">
                          <a:effectLst/>
                          <a:latin typeface="Garamond" panose="02020404030301010803" pitchFamily="18" charset="0"/>
                          <a:ea typeface="Times New Roman" panose="02020603050405020304" pitchFamily="18" charset="0"/>
                          <a:cs typeface="Arial" panose="020B0604020202020204" pitchFamily="34" charset="0"/>
                        </a:rPr>
                        <a:t> </a:t>
                      </a:r>
                      <a:endParaRPr lang="sv-SE" sz="800" b="1" dirty="0">
                        <a:effectLst/>
                        <a:latin typeface="Garamond" panose="02020404030301010803" pitchFamily="18" charset="0"/>
                        <a:ea typeface="Times New Roman" panose="02020603050405020304" pitchFamily="18" charset="0"/>
                        <a:cs typeface="Times New Roman" panose="02020603050405020304" pitchFamily="18" charset="0"/>
                      </a:endParaRPr>
                    </a:p>
                  </a:txBody>
                  <a:tcPr marL="23848" marR="238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lnSpc>
                          <a:spcPct val="120000"/>
                        </a:lnSpc>
                        <a:spcAft>
                          <a:spcPts val="0"/>
                        </a:spcAft>
                      </a:pPr>
                      <a:r>
                        <a:rPr lang="sv-SE" sz="800" b="1" dirty="0">
                          <a:effectLst/>
                          <a:latin typeface="Garamond" panose="02020404030301010803" pitchFamily="18" charset="0"/>
                          <a:ea typeface="Times New Roman" panose="02020603050405020304" pitchFamily="18" charset="0"/>
                          <a:cs typeface="Arial" panose="020B0604020202020204" pitchFamily="34" charset="0"/>
                        </a:rPr>
                        <a:t>329 kr </a:t>
                      </a:r>
                      <a:endParaRPr lang="sv-SE" sz="800" b="1" dirty="0">
                        <a:effectLst/>
                        <a:latin typeface="Garamond" panose="02020404030301010803" pitchFamily="18" charset="0"/>
                        <a:ea typeface="Times New Roman" panose="02020603050405020304" pitchFamily="18" charset="0"/>
                        <a:cs typeface="Times New Roman" panose="02020603050405020304" pitchFamily="18" charset="0"/>
                      </a:endParaRPr>
                    </a:p>
                  </a:txBody>
                  <a:tcPr marL="3312" marR="3312" marT="3312" marB="331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78468102"/>
                  </a:ext>
                </a:extLst>
              </a:tr>
              <a:tr h="411480">
                <a:tc>
                  <a:txBody>
                    <a:bodyPr/>
                    <a:lstStyle/>
                    <a:p>
                      <a:pPr hangingPunct="0">
                        <a:lnSpc>
                          <a:spcPct val="120000"/>
                        </a:lnSpc>
                        <a:spcAft>
                          <a:spcPts val="0"/>
                        </a:spcAft>
                      </a:pPr>
                      <a:r>
                        <a:rPr lang="sv-SE" sz="800" b="1" dirty="0">
                          <a:effectLst/>
                          <a:latin typeface="Garamond" panose="02020404030301010803" pitchFamily="18" charset="0"/>
                          <a:ea typeface="Times New Roman" panose="02020603050405020304" pitchFamily="18" charset="0"/>
                          <a:cs typeface="Arial" panose="020B0604020202020204" pitchFamily="34" charset="0"/>
                        </a:rPr>
                        <a:t>Betalterminal  Stationär, Månadsavgift kr</a:t>
                      </a:r>
                      <a:endParaRPr lang="sv-SE" sz="800" b="1" dirty="0">
                        <a:effectLst/>
                        <a:latin typeface="Garamond" panose="02020404030301010803" pitchFamily="18" charset="0"/>
                        <a:ea typeface="Times New Roman" panose="02020603050405020304" pitchFamily="18" charset="0"/>
                        <a:cs typeface="Times New Roman" panose="02020603050405020304" pitchFamily="18" charset="0"/>
                      </a:endParaRPr>
                    </a:p>
                  </a:txBody>
                  <a:tcPr marL="23848" marR="238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lnSpc>
                          <a:spcPct val="120000"/>
                        </a:lnSpc>
                        <a:spcAft>
                          <a:spcPts val="0"/>
                        </a:spcAft>
                      </a:pPr>
                      <a:r>
                        <a:rPr lang="sv-SE" sz="800" b="1" dirty="0">
                          <a:effectLst/>
                          <a:latin typeface="Garamond" panose="02020404030301010803" pitchFamily="18" charset="0"/>
                          <a:ea typeface="Times New Roman" panose="02020603050405020304" pitchFamily="18" charset="0"/>
                          <a:cs typeface="Arial" panose="020B0604020202020204" pitchFamily="34" charset="0"/>
                        </a:rPr>
                        <a:t>350 kr</a:t>
                      </a:r>
                      <a:endParaRPr lang="sv-SE" sz="800" b="1" dirty="0">
                        <a:effectLst/>
                        <a:latin typeface="Garamond" panose="02020404030301010803" pitchFamily="18" charset="0"/>
                        <a:ea typeface="Times New Roman" panose="02020603050405020304" pitchFamily="18" charset="0"/>
                        <a:cs typeface="Times New Roman" panose="02020603050405020304" pitchFamily="18" charset="0"/>
                      </a:endParaRPr>
                    </a:p>
                    <a:p>
                      <a:pPr hangingPunct="0">
                        <a:lnSpc>
                          <a:spcPct val="120000"/>
                        </a:lnSpc>
                        <a:spcAft>
                          <a:spcPts val="0"/>
                        </a:spcAft>
                      </a:pPr>
                      <a:r>
                        <a:rPr lang="sv-SE" sz="800" b="1" dirty="0">
                          <a:effectLst/>
                          <a:latin typeface="Garamond" panose="02020404030301010803" pitchFamily="18" charset="0"/>
                          <a:ea typeface="Times New Roman" panose="02020603050405020304" pitchFamily="18" charset="0"/>
                          <a:cs typeface="Arial" panose="020B0604020202020204" pitchFamily="34" charset="0"/>
                        </a:rPr>
                        <a:t> </a:t>
                      </a:r>
                      <a:endParaRPr lang="sv-SE" sz="800" b="1" dirty="0">
                        <a:effectLst/>
                        <a:latin typeface="Garamond" panose="02020404030301010803" pitchFamily="18" charset="0"/>
                        <a:ea typeface="Times New Roman" panose="02020603050405020304" pitchFamily="18" charset="0"/>
                        <a:cs typeface="Times New Roman" panose="02020603050405020304" pitchFamily="18" charset="0"/>
                      </a:endParaRPr>
                    </a:p>
                    <a:p>
                      <a:pPr algn="ctr" hangingPunct="0">
                        <a:lnSpc>
                          <a:spcPct val="120000"/>
                        </a:lnSpc>
                        <a:spcAft>
                          <a:spcPts val="0"/>
                        </a:spcAft>
                      </a:pPr>
                      <a:r>
                        <a:rPr lang="sv-SE" sz="800" b="1" dirty="0">
                          <a:effectLst/>
                          <a:latin typeface="Garamond" panose="02020404030301010803" pitchFamily="18" charset="0"/>
                          <a:ea typeface="Times New Roman" panose="02020603050405020304" pitchFamily="18" charset="0"/>
                          <a:cs typeface="Arial" panose="020B0604020202020204" pitchFamily="34" charset="0"/>
                        </a:rPr>
                        <a:t> </a:t>
                      </a:r>
                      <a:endParaRPr lang="sv-SE" sz="800" b="1" dirty="0">
                        <a:effectLst/>
                        <a:latin typeface="Garamond" panose="02020404030301010803" pitchFamily="18" charset="0"/>
                        <a:ea typeface="Times New Roman" panose="02020603050405020304" pitchFamily="18" charset="0"/>
                        <a:cs typeface="Times New Roman" panose="02020603050405020304" pitchFamily="18" charset="0"/>
                      </a:endParaRPr>
                    </a:p>
                  </a:txBody>
                  <a:tcPr marL="23848" marR="238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lnSpc>
                          <a:spcPct val="120000"/>
                        </a:lnSpc>
                        <a:spcAft>
                          <a:spcPts val="0"/>
                        </a:spcAft>
                      </a:pPr>
                      <a:r>
                        <a:rPr lang="sv-SE" sz="800" b="1" dirty="0">
                          <a:effectLst/>
                          <a:latin typeface="Garamond" panose="02020404030301010803" pitchFamily="18" charset="0"/>
                          <a:ea typeface="Times New Roman" panose="02020603050405020304" pitchFamily="18" charset="0"/>
                          <a:cs typeface="Arial" panose="020B0604020202020204" pitchFamily="34" charset="0"/>
                        </a:rPr>
                        <a:t> </a:t>
                      </a:r>
                      <a:endParaRPr lang="sv-SE" sz="800" b="1" dirty="0">
                        <a:effectLst/>
                        <a:latin typeface="Garamond" panose="02020404030301010803" pitchFamily="18" charset="0"/>
                        <a:ea typeface="Times New Roman" panose="02020603050405020304" pitchFamily="18" charset="0"/>
                        <a:cs typeface="Times New Roman" panose="02020603050405020304" pitchFamily="18" charset="0"/>
                      </a:endParaRPr>
                    </a:p>
                  </a:txBody>
                  <a:tcPr marL="23848" marR="238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lnSpc>
                          <a:spcPct val="120000"/>
                        </a:lnSpc>
                        <a:spcAft>
                          <a:spcPts val="0"/>
                        </a:spcAft>
                      </a:pPr>
                      <a:r>
                        <a:rPr lang="sv-SE" sz="800" b="1" dirty="0">
                          <a:effectLst/>
                          <a:latin typeface="Garamond" panose="02020404030301010803" pitchFamily="18" charset="0"/>
                          <a:ea typeface="Times New Roman" panose="02020603050405020304" pitchFamily="18" charset="0"/>
                          <a:cs typeface="Arial" panose="020B0604020202020204" pitchFamily="34" charset="0"/>
                        </a:rPr>
                        <a:t>279 kr</a:t>
                      </a:r>
                      <a:endParaRPr lang="sv-SE" sz="800" b="1" dirty="0">
                        <a:effectLst/>
                        <a:latin typeface="Garamond" panose="02020404030301010803" pitchFamily="18" charset="0"/>
                        <a:ea typeface="Times New Roman" panose="02020603050405020304" pitchFamily="18" charset="0"/>
                        <a:cs typeface="Times New Roman" panose="02020603050405020304" pitchFamily="18" charset="0"/>
                      </a:endParaRPr>
                    </a:p>
                  </a:txBody>
                  <a:tcPr marL="3312" marR="3312" marT="3312" marB="331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44431340"/>
                  </a:ext>
                </a:extLst>
              </a:tr>
              <a:tr h="411480">
                <a:tc>
                  <a:txBody>
                    <a:bodyPr/>
                    <a:lstStyle/>
                    <a:p>
                      <a:pPr hangingPunct="0">
                        <a:lnSpc>
                          <a:spcPct val="120000"/>
                        </a:lnSpc>
                        <a:spcAft>
                          <a:spcPts val="0"/>
                        </a:spcAft>
                      </a:pPr>
                      <a:r>
                        <a:rPr lang="sv-SE" sz="800" b="1" dirty="0">
                          <a:effectLst/>
                          <a:latin typeface="Garamond" panose="02020404030301010803" pitchFamily="18" charset="0"/>
                          <a:ea typeface="Times New Roman" panose="02020603050405020304" pitchFamily="18" charset="0"/>
                          <a:cs typeface="Arial" panose="020B0604020202020204" pitchFamily="34" charset="0"/>
                        </a:rPr>
                        <a:t>Betalterminal  Mobil, Månadsavgift kr</a:t>
                      </a:r>
                      <a:endParaRPr lang="sv-SE" sz="800" b="1" dirty="0">
                        <a:effectLst/>
                        <a:latin typeface="Garamond" panose="02020404030301010803" pitchFamily="18" charset="0"/>
                        <a:ea typeface="Times New Roman" panose="02020603050405020304" pitchFamily="18" charset="0"/>
                        <a:cs typeface="Times New Roman" panose="02020603050405020304" pitchFamily="18" charset="0"/>
                      </a:endParaRPr>
                    </a:p>
                  </a:txBody>
                  <a:tcPr marL="23848" marR="238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lnSpc>
                          <a:spcPct val="120000"/>
                        </a:lnSpc>
                        <a:spcAft>
                          <a:spcPts val="0"/>
                        </a:spcAft>
                      </a:pPr>
                      <a:r>
                        <a:rPr lang="sv-SE" sz="800" b="1" dirty="0">
                          <a:effectLst/>
                          <a:latin typeface="Garamond" panose="02020404030301010803" pitchFamily="18" charset="0"/>
                          <a:ea typeface="Times New Roman" panose="02020603050405020304" pitchFamily="18" charset="0"/>
                          <a:cs typeface="Arial" panose="020B0604020202020204" pitchFamily="34" charset="0"/>
                        </a:rPr>
                        <a:t>395 kr</a:t>
                      </a:r>
                      <a:endParaRPr lang="sv-SE" sz="800" b="1" dirty="0">
                        <a:effectLst/>
                        <a:latin typeface="Garamond" panose="02020404030301010803" pitchFamily="18" charset="0"/>
                        <a:ea typeface="Times New Roman" panose="02020603050405020304" pitchFamily="18" charset="0"/>
                        <a:cs typeface="Times New Roman" panose="02020603050405020304" pitchFamily="18" charset="0"/>
                      </a:endParaRPr>
                    </a:p>
                    <a:p>
                      <a:pPr algn="ctr" hangingPunct="0">
                        <a:lnSpc>
                          <a:spcPct val="120000"/>
                        </a:lnSpc>
                        <a:spcAft>
                          <a:spcPts val="0"/>
                        </a:spcAft>
                      </a:pPr>
                      <a:r>
                        <a:rPr lang="sv-SE" sz="800" b="1" dirty="0">
                          <a:effectLst/>
                          <a:latin typeface="Garamond" panose="02020404030301010803" pitchFamily="18" charset="0"/>
                          <a:ea typeface="Times New Roman" panose="02020603050405020304" pitchFamily="18" charset="0"/>
                          <a:cs typeface="Arial" panose="020B0604020202020204" pitchFamily="34" charset="0"/>
                        </a:rPr>
                        <a:t> </a:t>
                      </a:r>
                      <a:endParaRPr lang="sv-SE" sz="800" b="1" dirty="0">
                        <a:effectLst/>
                        <a:latin typeface="Garamond" panose="02020404030301010803" pitchFamily="18" charset="0"/>
                        <a:ea typeface="Times New Roman" panose="02020603050405020304" pitchFamily="18" charset="0"/>
                        <a:cs typeface="Times New Roman" panose="02020603050405020304" pitchFamily="18" charset="0"/>
                      </a:endParaRPr>
                    </a:p>
                    <a:p>
                      <a:pPr hangingPunct="0">
                        <a:lnSpc>
                          <a:spcPct val="120000"/>
                        </a:lnSpc>
                        <a:spcAft>
                          <a:spcPts val="0"/>
                        </a:spcAft>
                      </a:pPr>
                      <a:r>
                        <a:rPr lang="sv-SE" sz="800" b="1" dirty="0">
                          <a:effectLst/>
                          <a:latin typeface="Garamond" panose="02020404030301010803" pitchFamily="18" charset="0"/>
                          <a:ea typeface="Times New Roman" panose="02020603050405020304" pitchFamily="18" charset="0"/>
                          <a:cs typeface="Arial" panose="020B0604020202020204" pitchFamily="34" charset="0"/>
                        </a:rPr>
                        <a:t> </a:t>
                      </a:r>
                      <a:endParaRPr lang="sv-SE" sz="800" b="1" dirty="0">
                        <a:effectLst/>
                        <a:latin typeface="Garamond" panose="02020404030301010803" pitchFamily="18" charset="0"/>
                        <a:ea typeface="Times New Roman" panose="02020603050405020304" pitchFamily="18" charset="0"/>
                        <a:cs typeface="Times New Roman" panose="02020603050405020304" pitchFamily="18" charset="0"/>
                      </a:endParaRPr>
                    </a:p>
                  </a:txBody>
                  <a:tcPr marL="23848" marR="238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lnSpc>
                          <a:spcPct val="120000"/>
                        </a:lnSpc>
                        <a:spcAft>
                          <a:spcPts val="0"/>
                        </a:spcAft>
                      </a:pPr>
                      <a:r>
                        <a:rPr lang="sv-SE" sz="800" b="1" dirty="0">
                          <a:effectLst/>
                          <a:latin typeface="Garamond" panose="02020404030301010803" pitchFamily="18" charset="0"/>
                          <a:ea typeface="Times New Roman" panose="02020603050405020304" pitchFamily="18" charset="0"/>
                          <a:cs typeface="Arial" panose="020B0604020202020204" pitchFamily="34" charset="0"/>
                        </a:rPr>
                        <a:t> </a:t>
                      </a:r>
                      <a:endParaRPr lang="sv-SE" sz="800" b="1" dirty="0">
                        <a:effectLst/>
                        <a:latin typeface="Garamond" panose="02020404030301010803" pitchFamily="18" charset="0"/>
                        <a:ea typeface="Times New Roman" panose="02020603050405020304" pitchFamily="18" charset="0"/>
                        <a:cs typeface="Times New Roman" panose="02020603050405020304" pitchFamily="18" charset="0"/>
                      </a:endParaRPr>
                    </a:p>
                  </a:txBody>
                  <a:tcPr marL="23848" marR="2384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hangingPunct="0">
                        <a:lnSpc>
                          <a:spcPct val="120000"/>
                        </a:lnSpc>
                        <a:spcAft>
                          <a:spcPts val="0"/>
                        </a:spcAft>
                      </a:pPr>
                      <a:r>
                        <a:rPr lang="sv-SE" sz="800" b="1" dirty="0">
                          <a:effectLst/>
                          <a:latin typeface="Garamond" panose="02020404030301010803" pitchFamily="18" charset="0"/>
                          <a:ea typeface="Times New Roman" panose="02020603050405020304" pitchFamily="18" charset="0"/>
                          <a:cs typeface="Arial" panose="020B0604020202020204" pitchFamily="34" charset="0"/>
                        </a:rPr>
                        <a:t>279 kr</a:t>
                      </a:r>
                      <a:endParaRPr lang="sv-SE" sz="800" b="1" dirty="0">
                        <a:effectLst/>
                        <a:latin typeface="Garamond" panose="02020404030301010803" pitchFamily="18" charset="0"/>
                        <a:ea typeface="Times New Roman" panose="02020603050405020304" pitchFamily="18" charset="0"/>
                        <a:cs typeface="Times New Roman" panose="02020603050405020304" pitchFamily="18" charset="0"/>
                      </a:endParaRPr>
                    </a:p>
                    <a:p>
                      <a:pPr algn="ctr" hangingPunct="0">
                        <a:lnSpc>
                          <a:spcPct val="120000"/>
                        </a:lnSpc>
                        <a:spcAft>
                          <a:spcPts val="0"/>
                        </a:spcAft>
                      </a:pPr>
                      <a:r>
                        <a:rPr lang="sv-SE" sz="800" b="1" dirty="0">
                          <a:effectLst/>
                          <a:latin typeface="Garamond" panose="02020404030301010803" pitchFamily="18" charset="0"/>
                          <a:ea typeface="Times New Roman" panose="02020603050405020304" pitchFamily="18" charset="0"/>
                          <a:cs typeface="Arial" panose="020B0604020202020204" pitchFamily="34" charset="0"/>
                        </a:rPr>
                        <a:t> </a:t>
                      </a:r>
                      <a:endParaRPr lang="sv-SE" sz="800" b="1" dirty="0">
                        <a:effectLst/>
                        <a:latin typeface="Garamond" panose="02020404030301010803" pitchFamily="18" charset="0"/>
                        <a:ea typeface="Times New Roman" panose="02020603050405020304" pitchFamily="18" charset="0"/>
                        <a:cs typeface="Times New Roman" panose="02020603050405020304" pitchFamily="18" charset="0"/>
                      </a:endParaRPr>
                    </a:p>
                  </a:txBody>
                  <a:tcPr marL="3312" marR="3312" marT="3312" marB="331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40130479"/>
                  </a:ext>
                </a:extLst>
              </a:tr>
            </a:tbl>
          </a:graphicData>
        </a:graphic>
      </p:graphicFrame>
    </p:spTree>
    <p:extLst>
      <p:ext uri="{BB962C8B-B14F-4D97-AF65-F5344CB8AC3E}">
        <p14:creationId xmlns:p14="http://schemas.microsoft.com/office/powerpoint/2010/main" val="25270597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Exempel utvärdering transaktioner</a:t>
            </a:r>
          </a:p>
        </p:txBody>
      </p:sp>
      <p:pic>
        <p:nvPicPr>
          <p:cNvPr id="4" name="Content Placeholder 3"/>
          <p:cNvPicPr>
            <a:picLocks noGrp="1" noChangeAspect="1"/>
          </p:cNvPicPr>
          <p:nvPr>
            <p:ph sz="quarter" idx="13"/>
          </p:nvPr>
        </p:nvPicPr>
        <p:blipFill>
          <a:blip r:embed="rId3"/>
          <a:stretch>
            <a:fillRect/>
          </a:stretch>
        </p:blipFill>
        <p:spPr>
          <a:xfrm>
            <a:off x="1619345" y="1155681"/>
            <a:ext cx="4823535" cy="3391424"/>
          </a:xfrm>
          <a:prstGeom prst="rect">
            <a:avLst/>
          </a:prstGeom>
        </p:spPr>
      </p:pic>
    </p:spTree>
    <p:extLst>
      <p:ext uri="{BB962C8B-B14F-4D97-AF65-F5344CB8AC3E}">
        <p14:creationId xmlns:p14="http://schemas.microsoft.com/office/powerpoint/2010/main" val="399514387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833338" y="357513"/>
            <a:ext cx="7886700" cy="362922"/>
          </a:xfrm>
        </p:spPr>
        <p:txBody>
          <a:bodyPr/>
          <a:lstStyle/>
          <a:p>
            <a:r>
              <a:rPr lang="sv-SE" dirty="0"/>
              <a:t>Utvärdering med vikt (faktor)</a:t>
            </a:r>
          </a:p>
        </p:txBody>
      </p:sp>
      <p:pic>
        <p:nvPicPr>
          <p:cNvPr id="6" name="Content Placeholder 5"/>
          <p:cNvPicPr>
            <a:picLocks noGrp="1" noChangeAspect="1"/>
          </p:cNvPicPr>
          <p:nvPr>
            <p:ph sz="quarter" idx="13"/>
          </p:nvPr>
        </p:nvPicPr>
        <p:blipFill>
          <a:blip r:embed="rId3"/>
          <a:stretch>
            <a:fillRect/>
          </a:stretch>
        </p:blipFill>
        <p:spPr>
          <a:xfrm>
            <a:off x="833338" y="957875"/>
            <a:ext cx="4320615" cy="3646481"/>
          </a:xfrm>
          <a:prstGeom prst="rect">
            <a:avLst/>
          </a:prstGeom>
        </p:spPr>
      </p:pic>
    </p:spTree>
    <p:extLst>
      <p:ext uri="{BB962C8B-B14F-4D97-AF65-F5344CB8AC3E}">
        <p14:creationId xmlns:p14="http://schemas.microsoft.com/office/powerpoint/2010/main" val="47792453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826357" y="329593"/>
            <a:ext cx="7886700" cy="362922"/>
          </a:xfrm>
        </p:spPr>
        <p:txBody>
          <a:bodyPr/>
          <a:lstStyle/>
          <a:p>
            <a:r>
              <a:rPr lang="sv-SE" dirty="0"/>
              <a:t>Utvärdering upphandling</a:t>
            </a:r>
          </a:p>
        </p:txBody>
      </p:sp>
      <p:pic>
        <p:nvPicPr>
          <p:cNvPr id="4" name="Content Placeholder 3"/>
          <p:cNvPicPr>
            <a:picLocks noGrp="1" noChangeAspect="1"/>
          </p:cNvPicPr>
          <p:nvPr>
            <p:ph sz="quarter" idx="13"/>
          </p:nvPr>
        </p:nvPicPr>
        <p:blipFill>
          <a:blip r:embed="rId3"/>
          <a:stretch>
            <a:fillRect/>
          </a:stretch>
        </p:blipFill>
        <p:spPr>
          <a:xfrm>
            <a:off x="826357" y="907420"/>
            <a:ext cx="4722864" cy="3950766"/>
          </a:xfrm>
          <a:prstGeom prst="rect">
            <a:avLst/>
          </a:prstGeom>
        </p:spPr>
      </p:pic>
    </p:spTree>
    <p:extLst>
      <p:ext uri="{BB962C8B-B14F-4D97-AF65-F5344CB8AC3E}">
        <p14:creationId xmlns:p14="http://schemas.microsoft.com/office/powerpoint/2010/main" val="32407431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Mallar och bilagor på Riksgäldens hemsida </a:t>
            </a:r>
          </a:p>
        </p:txBody>
      </p:sp>
      <p:sp>
        <p:nvSpPr>
          <p:cNvPr id="3" name="Platshållare för innehåll 2"/>
          <p:cNvSpPr>
            <a:spLocks noGrp="1"/>
          </p:cNvSpPr>
          <p:nvPr>
            <p:ph sz="quarter" idx="13"/>
          </p:nvPr>
        </p:nvSpPr>
        <p:spPr>
          <a:xfrm>
            <a:off x="945020" y="1326494"/>
            <a:ext cx="7886700" cy="3098921"/>
          </a:xfrm>
        </p:spPr>
        <p:txBody>
          <a:bodyPr/>
          <a:lstStyle/>
          <a:p>
            <a:pPr>
              <a:spcBef>
                <a:spcPts val="0"/>
              </a:spcBef>
              <a:buClr>
                <a:srgbClr val="D5AA41"/>
              </a:buClr>
            </a:pPr>
            <a:r>
              <a:rPr lang="sv-SE" sz="1800" dirty="0"/>
              <a:t>3 ramavtal inklusive </a:t>
            </a:r>
            <a:r>
              <a:rPr lang="sv-SE" sz="1800" dirty="0">
                <a:solidFill>
                  <a:srgbClr val="000000"/>
                </a:solidFill>
                <a:ea typeface="Times New Roman" panose="02020603050405020304" pitchFamily="18" charset="0"/>
              </a:rPr>
              <a:t>Betaltjänster och Betalfunktionaliteter</a:t>
            </a:r>
          </a:p>
          <a:p>
            <a:pPr>
              <a:spcBef>
                <a:spcPts val="0"/>
              </a:spcBef>
              <a:buClr>
                <a:srgbClr val="D5AA41"/>
              </a:buClr>
            </a:pPr>
            <a:endParaRPr lang="sv-SE" sz="1800" dirty="0">
              <a:solidFill>
                <a:srgbClr val="000000"/>
              </a:solidFill>
            </a:endParaRPr>
          </a:p>
          <a:p>
            <a:pPr>
              <a:spcBef>
                <a:spcPts val="0"/>
              </a:spcBef>
              <a:buClr>
                <a:srgbClr val="D5AA41"/>
              </a:buClr>
            </a:pPr>
            <a:r>
              <a:rPr lang="sv-SE" sz="1800" dirty="0">
                <a:solidFill>
                  <a:srgbClr val="000000"/>
                </a:solidFill>
              </a:rPr>
              <a:t>Instruktioner till Mall </a:t>
            </a:r>
            <a:r>
              <a:rPr lang="sv-SE" sz="1800" dirty="0">
                <a:solidFill>
                  <a:prstClr val="black"/>
                </a:solidFill>
              </a:rPr>
              <a:t>förnyad konkurrensutsättning </a:t>
            </a:r>
          </a:p>
          <a:p>
            <a:pPr>
              <a:spcBef>
                <a:spcPts val="0"/>
              </a:spcBef>
              <a:buClr>
                <a:srgbClr val="D5AA41"/>
              </a:buClr>
            </a:pPr>
            <a:endParaRPr lang="sv-SE" sz="1800" dirty="0">
              <a:solidFill>
                <a:prstClr val="black"/>
              </a:solidFill>
            </a:endParaRPr>
          </a:p>
          <a:p>
            <a:pPr>
              <a:spcBef>
                <a:spcPts val="0"/>
              </a:spcBef>
              <a:buClr>
                <a:srgbClr val="D5AA41"/>
              </a:buClr>
            </a:pPr>
            <a:r>
              <a:rPr lang="sv-SE" sz="1800" dirty="0">
                <a:solidFill>
                  <a:prstClr val="black"/>
                </a:solidFill>
              </a:rPr>
              <a:t>Mall förnyad konkurrensutsättning (per leverantörer)</a:t>
            </a:r>
          </a:p>
          <a:p>
            <a:pPr>
              <a:spcBef>
                <a:spcPts val="0"/>
              </a:spcBef>
              <a:buClr>
                <a:srgbClr val="D5AA41"/>
              </a:buClr>
            </a:pPr>
            <a:endParaRPr lang="sv-SE" sz="1800" dirty="0">
              <a:solidFill>
                <a:prstClr val="black"/>
              </a:solidFill>
            </a:endParaRPr>
          </a:p>
          <a:p>
            <a:pPr>
              <a:spcBef>
                <a:spcPts val="0"/>
              </a:spcBef>
              <a:buClr>
                <a:srgbClr val="D5AA41"/>
              </a:buClr>
            </a:pPr>
            <a:r>
              <a:rPr lang="sv-SE" sz="1800" dirty="0">
                <a:solidFill>
                  <a:prstClr val="black"/>
                </a:solidFill>
              </a:rPr>
              <a:t>Statistik för din myndighet</a:t>
            </a:r>
          </a:p>
          <a:p>
            <a:pPr marL="0" indent="0">
              <a:spcBef>
                <a:spcPts val="0"/>
              </a:spcBef>
              <a:buClr>
                <a:srgbClr val="D5AA41"/>
              </a:buClr>
              <a:buNone/>
            </a:pPr>
            <a:endParaRPr lang="sv-SE" sz="1800" dirty="0"/>
          </a:p>
          <a:p>
            <a:pPr>
              <a:spcBef>
                <a:spcPts val="0"/>
              </a:spcBef>
              <a:buClr>
                <a:srgbClr val="D5AA41"/>
              </a:buClr>
            </a:pPr>
            <a:r>
              <a:rPr lang="sv-SE" sz="1800" dirty="0"/>
              <a:t>Kontrakt (avrop mellan myndighet och leverantör)</a:t>
            </a:r>
          </a:p>
          <a:p>
            <a:pPr marL="0" indent="0">
              <a:spcBef>
                <a:spcPts val="0"/>
              </a:spcBef>
              <a:buClr>
                <a:srgbClr val="D5AA41"/>
              </a:buClr>
              <a:buNone/>
            </a:pPr>
            <a:endParaRPr lang="sv-SE" sz="1350" dirty="0"/>
          </a:p>
          <a:p>
            <a:pPr marL="0" indent="0">
              <a:spcBef>
                <a:spcPts val="0"/>
              </a:spcBef>
              <a:buClr>
                <a:srgbClr val="D5AA41"/>
              </a:buClr>
              <a:buNone/>
            </a:pPr>
            <a:endParaRPr lang="sv-SE" sz="1350" dirty="0">
              <a:solidFill>
                <a:prstClr val="black"/>
              </a:solidFill>
            </a:endParaRPr>
          </a:p>
          <a:p>
            <a:pPr marL="214313" indent="-214313">
              <a:spcBef>
                <a:spcPts val="0"/>
              </a:spcBef>
              <a:buClr>
                <a:srgbClr val="D5AA41"/>
              </a:buClr>
            </a:pPr>
            <a:endParaRPr lang="sv-SE" sz="1350" dirty="0">
              <a:solidFill>
                <a:prstClr val="black"/>
              </a:solidFill>
            </a:endParaRPr>
          </a:p>
          <a:p>
            <a:endParaRPr lang="sv-SE" sz="1350" dirty="0"/>
          </a:p>
          <a:p>
            <a:endParaRPr lang="sv-SE" dirty="0"/>
          </a:p>
          <a:p>
            <a:pPr marL="135731" lvl="1" indent="0">
              <a:buNone/>
            </a:pPr>
            <a:endParaRPr lang="sv-SE" dirty="0"/>
          </a:p>
          <a:p>
            <a:pPr marL="135731" lvl="1" indent="0">
              <a:buNone/>
            </a:pPr>
            <a:endParaRPr lang="sv-SE" dirty="0"/>
          </a:p>
        </p:txBody>
      </p:sp>
    </p:spTree>
    <p:extLst>
      <p:ext uri="{BB962C8B-B14F-4D97-AF65-F5344CB8AC3E}">
        <p14:creationId xmlns:p14="http://schemas.microsoft.com/office/powerpoint/2010/main" val="386754898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p:cNvSpPr>
            <a:spLocks noGrp="1"/>
          </p:cNvSpPr>
          <p:nvPr>
            <p:ph sz="quarter" idx="13"/>
          </p:nvPr>
        </p:nvSpPr>
        <p:spPr>
          <a:xfrm>
            <a:off x="770516" y="1291593"/>
            <a:ext cx="7886700" cy="3098921"/>
          </a:xfrm>
        </p:spPr>
        <p:txBody>
          <a:bodyPr/>
          <a:lstStyle/>
          <a:p>
            <a:pPr marL="0" indent="0">
              <a:spcBef>
                <a:spcPts val="0"/>
              </a:spcBef>
              <a:buClr>
                <a:srgbClr val="D5AA41"/>
              </a:buClr>
              <a:buNone/>
            </a:pPr>
            <a:endParaRPr lang="sv-SE" sz="1350" dirty="0"/>
          </a:p>
          <a:p>
            <a:pPr marL="0" indent="0">
              <a:spcBef>
                <a:spcPts val="0"/>
              </a:spcBef>
              <a:buClr>
                <a:srgbClr val="D5AA41"/>
              </a:buClr>
              <a:buNone/>
            </a:pPr>
            <a:endParaRPr lang="sv-SE" sz="1350" dirty="0">
              <a:solidFill>
                <a:prstClr val="black"/>
              </a:solidFill>
            </a:endParaRPr>
          </a:p>
          <a:p>
            <a:pPr marL="214313" indent="-214313">
              <a:spcBef>
                <a:spcPts val="0"/>
              </a:spcBef>
              <a:buClr>
                <a:srgbClr val="D5AA41"/>
              </a:buClr>
            </a:pPr>
            <a:endParaRPr lang="sv-SE" sz="1350" dirty="0">
              <a:solidFill>
                <a:prstClr val="black"/>
              </a:solidFill>
            </a:endParaRPr>
          </a:p>
          <a:p>
            <a:endParaRPr lang="sv-SE" sz="1350" dirty="0"/>
          </a:p>
          <a:p>
            <a:endParaRPr lang="sv-SE" dirty="0"/>
          </a:p>
          <a:p>
            <a:pPr marL="135731" lvl="1" indent="0">
              <a:buNone/>
            </a:pPr>
            <a:endParaRPr lang="sv-SE" dirty="0"/>
          </a:p>
          <a:p>
            <a:pPr marL="135731" lvl="1" indent="0">
              <a:buNone/>
            </a:pPr>
            <a:endParaRPr lang="sv-SE" dirty="0"/>
          </a:p>
        </p:txBody>
      </p:sp>
      <p:pic>
        <p:nvPicPr>
          <p:cNvPr id="4" name="Picture 3"/>
          <p:cNvPicPr>
            <a:picLocks noChangeAspect="1"/>
          </p:cNvPicPr>
          <p:nvPr/>
        </p:nvPicPr>
        <p:blipFill>
          <a:blip r:embed="rId3"/>
          <a:stretch>
            <a:fillRect/>
          </a:stretch>
        </p:blipFill>
        <p:spPr>
          <a:xfrm>
            <a:off x="1542613" y="373569"/>
            <a:ext cx="6065753" cy="4558040"/>
          </a:xfrm>
          <a:prstGeom prst="rect">
            <a:avLst/>
          </a:prstGeom>
        </p:spPr>
      </p:pic>
    </p:spTree>
    <p:extLst>
      <p:ext uri="{BB962C8B-B14F-4D97-AF65-F5344CB8AC3E}">
        <p14:creationId xmlns:p14="http://schemas.microsoft.com/office/powerpoint/2010/main" val="167898425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fontScale="90000"/>
          </a:bodyPr>
          <a:lstStyle/>
          <a:p>
            <a:br>
              <a:rPr lang="sv-SE" sz="3000" dirty="0"/>
            </a:br>
            <a:r>
              <a:rPr lang="sv-SE" sz="3000" dirty="0"/>
              <a:t>Frågor ??</a:t>
            </a:r>
          </a:p>
        </p:txBody>
      </p:sp>
      <p:sp>
        <p:nvSpPr>
          <p:cNvPr id="9" name="Platshållare för innehåll 2"/>
          <p:cNvSpPr>
            <a:spLocks noGrp="1"/>
          </p:cNvSpPr>
          <p:nvPr>
            <p:ph sz="quarter" idx="13"/>
          </p:nvPr>
        </p:nvSpPr>
        <p:spPr/>
        <p:txBody>
          <a:bodyPr/>
          <a:lstStyle/>
          <a:p>
            <a:pPr marL="0" indent="0">
              <a:buNone/>
            </a:pPr>
            <a:endParaRPr lang="sv-SE" sz="2100" dirty="0">
              <a:solidFill>
                <a:srgbClr val="AB8426"/>
              </a:solidFill>
            </a:endParaRPr>
          </a:p>
          <a:p>
            <a:pPr marL="0" indent="0">
              <a:buNone/>
            </a:pPr>
            <a:r>
              <a:rPr lang="sv-SE" sz="1800" dirty="0">
                <a:solidFill>
                  <a:srgbClr val="AB8426"/>
                </a:solidFill>
              </a:rPr>
              <a:t>Statens internbank</a:t>
            </a:r>
          </a:p>
          <a:p>
            <a:pPr marL="0" indent="0">
              <a:buNone/>
            </a:pPr>
            <a:r>
              <a:rPr lang="sv-SE" dirty="0"/>
              <a:t>Telefon:	08-613 45 80</a:t>
            </a:r>
          </a:p>
          <a:p>
            <a:pPr marL="0" indent="0">
              <a:buNone/>
            </a:pPr>
            <a:r>
              <a:rPr lang="sv-SE" dirty="0"/>
              <a:t>E-post:	statensinternbank@riksgalden.se</a:t>
            </a:r>
          </a:p>
          <a:p>
            <a:pPr marL="0" indent="0">
              <a:buNone/>
            </a:pPr>
            <a:r>
              <a:rPr lang="sv-SE" dirty="0"/>
              <a:t>Webb: 	</a:t>
            </a:r>
            <a:r>
              <a:rPr lang="sv-SE" dirty="0">
                <a:hlinkClick r:id="rId3"/>
              </a:rPr>
              <a:t>www.riksgalden.se/myndigheter</a:t>
            </a:r>
            <a:endParaRPr lang="sv-SE" dirty="0"/>
          </a:p>
          <a:p>
            <a:pPr marL="0" indent="0">
              <a:buNone/>
            </a:pPr>
            <a:endParaRPr lang="sv-SE" dirty="0"/>
          </a:p>
          <a:p>
            <a:pPr marL="0" indent="0">
              <a:buNone/>
            </a:pPr>
            <a:endParaRPr lang="sv-SE" dirty="0"/>
          </a:p>
        </p:txBody>
      </p:sp>
      <p:cxnSp>
        <p:nvCxnSpPr>
          <p:cNvPr id="10" name="Rak 9"/>
          <p:cNvCxnSpPr/>
          <p:nvPr/>
        </p:nvCxnSpPr>
        <p:spPr>
          <a:xfrm>
            <a:off x="1589569" y="1945973"/>
            <a:ext cx="310204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3" name="Picture 2"/>
          <p:cNvPicPr>
            <a:picLocks noChangeAspect="1"/>
          </p:cNvPicPr>
          <p:nvPr/>
        </p:nvPicPr>
        <p:blipFill>
          <a:blip r:embed="rId4"/>
          <a:stretch>
            <a:fillRect/>
          </a:stretch>
        </p:blipFill>
        <p:spPr>
          <a:xfrm>
            <a:off x="5518547" y="285996"/>
            <a:ext cx="2221706" cy="2214563"/>
          </a:xfrm>
          <a:prstGeom prst="rect">
            <a:avLst/>
          </a:prstGeom>
        </p:spPr>
      </p:pic>
    </p:spTree>
    <p:extLst>
      <p:ext uri="{BB962C8B-B14F-4D97-AF65-F5344CB8AC3E}">
        <p14:creationId xmlns:p14="http://schemas.microsoft.com/office/powerpoint/2010/main" val="89993655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ubrik 5"/>
          <p:cNvSpPr>
            <a:spLocks noGrp="1"/>
          </p:cNvSpPr>
          <p:nvPr>
            <p:ph type="title"/>
          </p:nvPr>
        </p:nvSpPr>
        <p:spPr/>
        <p:txBody>
          <a:bodyPr/>
          <a:lstStyle/>
          <a:p>
            <a:r>
              <a:rPr lang="sv-SE" dirty="0"/>
              <a:t>Statliga betalningar år 2021</a:t>
            </a:r>
          </a:p>
        </p:txBody>
      </p:sp>
      <p:sp>
        <p:nvSpPr>
          <p:cNvPr id="2" name="Platshållare för innehåll 1"/>
          <p:cNvSpPr>
            <a:spLocks noGrp="1"/>
          </p:cNvSpPr>
          <p:nvPr>
            <p:ph idx="1"/>
          </p:nvPr>
        </p:nvSpPr>
        <p:spPr>
          <a:xfrm>
            <a:off x="945020" y="1856986"/>
            <a:ext cx="3082529" cy="2170561"/>
          </a:xfrm>
        </p:spPr>
        <p:txBody>
          <a:bodyPr/>
          <a:lstStyle/>
          <a:p>
            <a:r>
              <a:rPr lang="sv-SE" sz="1400" dirty="0"/>
              <a:t>Antal betalningar: ca. 175 miljoner</a:t>
            </a:r>
          </a:p>
          <a:p>
            <a:r>
              <a:rPr lang="sv-SE" sz="1400" dirty="0"/>
              <a:t>Till ett värde av 5 800 miljarder kr som förmedlas av ramavtalsbanker</a:t>
            </a:r>
          </a:p>
          <a:p>
            <a:r>
              <a:rPr lang="sv-SE" sz="1400" dirty="0"/>
              <a:t>Kostnad för infrastruktur &amp; betaltjänster drygt 100 miljoner kr</a:t>
            </a:r>
          </a:p>
        </p:txBody>
      </p:sp>
      <mc:AlternateContent xmlns:mc="http://schemas.openxmlformats.org/markup-compatibility/2006" xmlns:cx1="http://schemas.microsoft.com/office/drawing/2015/9/8/chartex">
        <mc:Choice Requires="cx1">
          <p:graphicFrame>
            <p:nvGraphicFramePr>
              <p:cNvPr id="8" name="Diagram 7"/>
              <p:cNvGraphicFramePr/>
              <p:nvPr>
                <p:extLst>
                  <p:ext uri="{D42A27DB-BD31-4B8C-83A1-F6EECF244321}">
                    <p14:modId xmlns:p14="http://schemas.microsoft.com/office/powerpoint/2010/main" val="3683762601"/>
                  </p:ext>
                </p:extLst>
              </p:nvPr>
            </p:nvGraphicFramePr>
            <p:xfrm>
              <a:off x="4407967" y="1668523"/>
              <a:ext cx="4572000" cy="2749550"/>
            </p:xfrm>
            <a:graphic>
              <a:graphicData uri="http://schemas.microsoft.com/office/drawing/2014/chartex">
                <cx:chart xmlns:cx="http://schemas.microsoft.com/office/drawing/2014/chartex" xmlns:r="http://schemas.openxmlformats.org/officeDocument/2006/relationships" r:id="rId2"/>
              </a:graphicData>
            </a:graphic>
          </p:graphicFrame>
        </mc:Choice>
        <mc:Fallback xmlns="">
          <p:pic>
            <p:nvPicPr>
              <p:cNvPr id="8" name="Diagram 7"/>
              <p:cNvPicPr>
                <a:picLocks noGrp="1" noRot="1" noChangeAspect="1" noMove="1" noResize="1" noEditPoints="1" noAdjustHandles="1" noChangeArrowheads="1" noChangeShapeType="1"/>
              </p:cNvPicPr>
              <p:nvPr/>
            </p:nvPicPr>
            <p:blipFill>
              <a:blip r:embed="rId3"/>
              <a:stretch>
                <a:fillRect/>
              </a:stretch>
            </p:blipFill>
            <p:spPr>
              <a:xfrm>
                <a:off x="4407967" y="1668523"/>
                <a:ext cx="4572000" cy="2749550"/>
              </a:xfrm>
              <a:prstGeom prst="rect">
                <a:avLst/>
              </a:prstGeom>
            </p:spPr>
          </p:pic>
        </mc:Fallback>
      </mc:AlternateContent>
    </p:spTree>
    <p:extLst>
      <p:ext uri="{BB962C8B-B14F-4D97-AF65-F5344CB8AC3E}">
        <p14:creationId xmlns:p14="http://schemas.microsoft.com/office/powerpoint/2010/main" val="3214295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ubrik 5"/>
          <p:cNvSpPr>
            <a:spLocks noGrp="1"/>
          </p:cNvSpPr>
          <p:nvPr>
            <p:ph type="title"/>
          </p:nvPr>
        </p:nvSpPr>
        <p:spPr>
          <a:xfrm>
            <a:off x="700713" y="460940"/>
            <a:ext cx="7886700" cy="362922"/>
          </a:xfrm>
        </p:spPr>
        <p:txBody>
          <a:bodyPr/>
          <a:lstStyle/>
          <a:p>
            <a:r>
              <a:rPr lang="sv-SE" dirty="0"/>
              <a:t>Nya ramavtal för betaltjänster - uppdelning</a:t>
            </a:r>
          </a:p>
        </p:txBody>
      </p:sp>
      <p:sp>
        <p:nvSpPr>
          <p:cNvPr id="5" name="Rektangel 4"/>
          <p:cNvSpPr/>
          <p:nvPr/>
        </p:nvSpPr>
        <p:spPr>
          <a:xfrm>
            <a:off x="1698877" y="2790606"/>
            <a:ext cx="2098327" cy="770725"/>
          </a:xfrm>
          <a:prstGeom prst="rect">
            <a:avLst/>
          </a:prstGeom>
          <a:noFill/>
          <a:ln w="19050">
            <a:solidFill>
              <a:schemeClr val="accent5">
                <a:lumMod val="7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lang="sv-SE" sz="1200" b="1" dirty="0"/>
              <a:t>Betaltjänster i Valuta</a:t>
            </a:r>
            <a:endParaRPr lang="sv-SE" sz="1200" dirty="0"/>
          </a:p>
        </p:txBody>
      </p:sp>
      <p:sp>
        <p:nvSpPr>
          <p:cNvPr id="12" name="Rektangel 11"/>
          <p:cNvSpPr/>
          <p:nvPr/>
        </p:nvSpPr>
        <p:spPr>
          <a:xfrm>
            <a:off x="1698876" y="1800165"/>
            <a:ext cx="2098327" cy="770725"/>
          </a:xfrm>
          <a:prstGeom prst="rect">
            <a:avLst/>
          </a:prstGeom>
          <a:noFill/>
          <a:ln w="19050">
            <a:solidFill>
              <a:schemeClr val="accent5">
                <a:lumMod val="7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lang="sv-SE" sz="1200" b="1" dirty="0"/>
              <a:t>Betaltjänster i SEK</a:t>
            </a:r>
          </a:p>
        </p:txBody>
      </p:sp>
      <p:sp>
        <p:nvSpPr>
          <p:cNvPr id="3" name="textruta 2"/>
          <p:cNvSpPr txBox="1"/>
          <p:nvPr/>
        </p:nvSpPr>
        <p:spPr>
          <a:xfrm>
            <a:off x="1564903" y="1346187"/>
            <a:ext cx="2366271" cy="300082"/>
          </a:xfrm>
          <a:prstGeom prst="rect">
            <a:avLst/>
          </a:prstGeom>
          <a:noFill/>
        </p:spPr>
        <p:txBody>
          <a:bodyPr wrap="square" rtlCol="0">
            <a:spAutoFit/>
          </a:bodyPr>
          <a:lstStyle/>
          <a:p>
            <a:pPr algn="ctr"/>
            <a:r>
              <a:rPr lang="sv-SE" b="1" dirty="0"/>
              <a:t>Ramavtal för betaltjänster</a:t>
            </a:r>
          </a:p>
        </p:txBody>
      </p:sp>
      <p:sp>
        <p:nvSpPr>
          <p:cNvPr id="14" name="textruta 13"/>
          <p:cNvSpPr txBox="1"/>
          <p:nvPr/>
        </p:nvSpPr>
        <p:spPr>
          <a:xfrm>
            <a:off x="4704624" y="1346187"/>
            <a:ext cx="2715278" cy="300082"/>
          </a:xfrm>
          <a:prstGeom prst="rect">
            <a:avLst/>
          </a:prstGeom>
          <a:noFill/>
        </p:spPr>
        <p:txBody>
          <a:bodyPr wrap="square" rtlCol="0">
            <a:spAutoFit/>
          </a:bodyPr>
          <a:lstStyle/>
          <a:p>
            <a:pPr algn="ctr"/>
            <a:r>
              <a:rPr lang="sv-SE" b="1" dirty="0"/>
              <a:t>Ramavtal för kortinlösen m.m.</a:t>
            </a:r>
          </a:p>
        </p:txBody>
      </p:sp>
      <p:cxnSp>
        <p:nvCxnSpPr>
          <p:cNvPr id="15" name="Rak koppling 14"/>
          <p:cNvCxnSpPr/>
          <p:nvPr/>
        </p:nvCxnSpPr>
        <p:spPr>
          <a:xfrm>
            <a:off x="4355616" y="1396030"/>
            <a:ext cx="0" cy="3497057"/>
          </a:xfrm>
          <a:prstGeom prst="line">
            <a:avLst/>
          </a:prstGeom>
          <a:ln w="28575">
            <a:solidFill>
              <a:schemeClr val="accent5">
                <a:lumMod val="75000"/>
              </a:schemeClr>
            </a:solidFill>
          </a:ln>
        </p:spPr>
        <p:style>
          <a:lnRef idx="1">
            <a:schemeClr val="dk1"/>
          </a:lnRef>
          <a:fillRef idx="0">
            <a:schemeClr val="dk1"/>
          </a:fillRef>
          <a:effectRef idx="0">
            <a:schemeClr val="dk1"/>
          </a:effectRef>
          <a:fontRef idx="minor">
            <a:schemeClr val="tx1"/>
          </a:fontRef>
        </p:style>
      </p:cxnSp>
      <p:sp>
        <p:nvSpPr>
          <p:cNvPr id="25" name="Rektangel 24"/>
          <p:cNvSpPr/>
          <p:nvPr/>
        </p:nvSpPr>
        <p:spPr>
          <a:xfrm>
            <a:off x="4853906" y="1800165"/>
            <a:ext cx="2098327" cy="770725"/>
          </a:xfrm>
          <a:prstGeom prst="rect">
            <a:avLst/>
          </a:prstGeom>
          <a:noFill/>
          <a:ln w="19050">
            <a:solidFill>
              <a:schemeClr val="accent5">
                <a:lumMod val="7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lang="sv-SE" sz="1200" b="1" dirty="0"/>
              <a:t>Kortinlösen m.m.</a:t>
            </a:r>
          </a:p>
        </p:txBody>
      </p:sp>
    </p:spTree>
    <p:extLst>
      <p:ext uri="{BB962C8B-B14F-4D97-AF65-F5344CB8AC3E}">
        <p14:creationId xmlns:p14="http://schemas.microsoft.com/office/powerpoint/2010/main" val="951644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2" grpId="0" animBg="1"/>
      <p:bldP spid="3" grpId="0"/>
      <p:bldP spid="14" grpId="0"/>
      <p:bldP spid="2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B91CC04-37AE-4734-B598-86803B93660A}"/>
              </a:ext>
            </a:extLst>
          </p:cNvPr>
          <p:cNvSpPr>
            <a:spLocks noGrp="1"/>
          </p:cNvSpPr>
          <p:nvPr>
            <p:ph type="title"/>
          </p:nvPr>
        </p:nvSpPr>
        <p:spPr>
          <a:xfrm>
            <a:off x="945020" y="429872"/>
            <a:ext cx="7886700" cy="362922"/>
          </a:xfrm>
        </p:spPr>
        <p:txBody>
          <a:bodyPr/>
          <a:lstStyle/>
          <a:p>
            <a:r>
              <a:rPr lang="sv-SE" dirty="0"/>
              <a:t>Hur får myndigheten sin leverantör(er) ?</a:t>
            </a:r>
          </a:p>
        </p:txBody>
      </p:sp>
      <p:sp useBgFill="1">
        <p:nvSpPr>
          <p:cNvPr id="4" name="Rektangel 3"/>
          <p:cNvSpPr/>
          <p:nvPr/>
        </p:nvSpPr>
        <p:spPr>
          <a:xfrm>
            <a:off x="2156876" y="1623468"/>
            <a:ext cx="2369124" cy="928255"/>
          </a:xfrm>
          <a:prstGeom prst="rect">
            <a:avLst/>
          </a:prstGeom>
          <a:ln w="9525"/>
        </p:spPr>
        <p:style>
          <a:lnRef idx="2">
            <a:schemeClr val="dk1"/>
          </a:lnRef>
          <a:fillRef idx="1">
            <a:schemeClr val="lt1"/>
          </a:fillRef>
          <a:effectRef idx="0">
            <a:schemeClr val="dk1"/>
          </a:effectRef>
          <a:fontRef idx="minor">
            <a:schemeClr val="dk1"/>
          </a:fontRef>
        </p:style>
        <p:txBody>
          <a:bodyPr rtlCol="0" anchor="t"/>
          <a:lstStyle/>
          <a:p>
            <a:pPr algn="ctr"/>
            <a:r>
              <a:rPr lang="sv-SE" sz="1200" b="1" dirty="0"/>
              <a:t>Tjänstepaket</a:t>
            </a:r>
          </a:p>
          <a:p>
            <a:pPr algn="ctr"/>
            <a:r>
              <a:rPr lang="sv-SE" sz="1200" dirty="0"/>
              <a:t>184 myndigheter</a:t>
            </a:r>
            <a:br>
              <a:rPr lang="sv-SE" sz="1200" dirty="0"/>
            </a:br>
            <a:r>
              <a:rPr lang="sv-SE" sz="1050" i="1" dirty="0"/>
              <a:t>Fasta priser</a:t>
            </a:r>
          </a:p>
        </p:txBody>
      </p:sp>
      <p:sp>
        <p:nvSpPr>
          <p:cNvPr id="5" name="Rektangel 4"/>
          <p:cNvSpPr/>
          <p:nvPr/>
        </p:nvSpPr>
        <p:spPr>
          <a:xfrm>
            <a:off x="2156876" y="2551723"/>
            <a:ext cx="2369124" cy="928255"/>
          </a:xfrm>
          <a:prstGeom prst="rect">
            <a:avLst/>
          </a:prstGeom>
          <a:solidFill>
            <a:schemeClr val="accent5">
              <a:lumMod val="40000"/>
              <a:lumOff val="60000"/>
            </a:schemeClr>
          </a:solidFill>
          <a:ln w="9525"/>
        </p:spPr>
        <p:style>
          <a:lnRef idx="2">
            <a:schemeClr val="dk1"/>
          </a:lnRef>
          <a:fillRef idx="1">
            <a:schemeClr val="lt1"/>
          </a:fillRef>
          <a:effectRef idx="0">
            <a:schemeClr val="dk1"/>
          </a:effectRef>
          <a:fontRef idx="minor">
            <a:schemeClr val="dk1"/>
          </a:fontRef>
        </p:style>
        <p:txBody>
          <a:bodyPr rtlCol="0" anchor="t"/>
          <a:lstStyle/>
          <a:p>
            <a:pPr algn="ctr"/>
            <a:r>
              <a:rPr lang="sv-SE" sz="1200" b="1" dirty="0"/>
              <a:t>Valutabank</a:t>
            </a:r>
          </a:p>
          <a:p>
            <a:pPr algn="ctr"/>
            <a:r>
              <a:rPr lang="sv-SE" sz="1200" dirty="0"/>
              <a:t>43 myndigheter</a:t>
            </a:r>
            <a:br>
              <a:rPr lang="sv-SE" sz="1200" dirty="0"/>
            </a:br>
            <a:r>
              <a:rPr lang="sv-SE" sz="1050" i="1" dirty="0"/>
              <a:t>Fasta priser</a:t>
            </a:r>
          </a:p>
        </p:txBody>
      </p:sp>
      <p:sp>
        <p:nvSpPr>
          <p:cNvPr id="6" name="Rektangel 5"/>
          <p:cNvSpPr/>
          <p:nvPr/>
        </p:nvSpPr>
        <p:spPr>
          <a:xfrm>
            <a:off x="4526003" y="1623468"/>
            <a:ext cx="2569756" cy="928255"/>
          </a:xfrm>
          <a:prstGeom prst="rect">
            <a:avLst/>
          </a:prstGeom>
          <a:solidFill>
            <a:schemeClr val="bg1">
              <a:lumMod val="85000"/>
            </a:schemeClr>
          </a:solidFill>
          <a:ln w="9525"/>
        </p:spPr>
        <p:style>
          <a:lnRef idx="2">
            <a:schemeClr val="dk1"/>
          </a:lnRef>
          <a:fillRef idx="1">
            <a:schemeClr val="lt1"/>
          </a:fillRef>
          <a:effectRef idx="0">
            <a:schemeClr val="dk1"/>
          </a:effectRef>
          <a:fontRef idx="minor">
            <a:schemeClr val="dk1"/>
          </a:fontRef>
        </p:style>
        <p:txBody>
          <a:bodyPr rtlCol="0" anchor="t"/>
          <a:lstStyle/>
          <a:p>
            <a:pPr algn="ctr"/>
            <a:r>
              <a:rPr lang="sv-SE" sz="1200" b="1" dirty="0"/>
              <a:t>Förnyad konkurrensutsättning</a:t>
            </a:r>
            <a:br>
              <a:rPr lang="sv-SE" sz="1200" dirty="0"/>
            </a:br>
            <a:r>
              <a:rPr lang="sv-SE" sz="1200" dirty="0"/>
              <a:t>30 myndigheter</a:t>
            </a:r>
          </a:p>
          <a:p>
            <a:pPr algn="ctr"/>
            <a:r>
              <a:rPr lang="sv-SE" sz="1050" i="1" dirty="0"/>
              <a:t>Myndighetspriser</a:t>
            </a:r>
          </a:p>
        </p:txBody>
      </p:sp>
      <p:sp>
        <p:nvSpPr>
          <p:cNvPr id="7" name="Rektangel 6"/>
          <p:cNvSpPr/>
          <p:nvPr/>
        </p:nvSpPr>
        <p:spPr>
          <a:xfrm>
            <a:off x="4526002" y="2551722"/>
            <a:ext cx="2569756" cy="928255"/>
          </a:xfrm>
          <a:prstGeom prst="rect">
            <a:avLst/>
          </a:prstGeom>
          <a:solidFill>
            <a:schemeClr val="accent5">
              <a:lumMod val="40000"/>
              <a:lumOff val="60000"/>
            </a:schemeClr>
          </a:solidFill>
          <a:ln w="9525"/>
        </p:spPr>
        <p:style>
          <a:lnRef idx="2">
            <a:schemeClr val="dk1"/>
          </a:lnRef>
          <a:fillRef idx="1">
            <a:schemeClr val="lt1"/>
          </a:fillRef>
          <a:effectRef idx="0">
            <a:schemeClr val="dk1"/>
          </a:effectRef>
          <a:fontRef idx="minor">
            <a:schemeClr val="dk1"/>
          </a:fontRef>
        </p:style>
        <p:txBody>
          <a:bodyPr rtlCol="0" anchor="t"/>
          <a:lstStyle/>
          <a:p>
            <a:pPr algn="ctr"/>
            <a:r>
              <a:rPr lang="sv-SE" sz="1200" b="1" dirty="0"/>
              <a:t>Valutakoncernkonto-modell</a:t>
            </a:r>
            <a:br>
              <a:rPr lang="sv-SE" sz="1200" b="1" dirty="0"/>
            </a:br>
            <a:r>
              <a:rPr lang="sv-SE" sz="1200" dirty="0"/>
              <a:t>f.n. 17 myndigheter</a:t>
            </a:r>
          </a:p>
        </p:txBody>
      </p:sp>
      <p:sp>
        <p:nvSpPr>
          <p:cNvPr id="8" name="textruta 7"/>
          <p:cNvSpPr txBox="1"/>
          <p:nvPr/>
        </p:nvSpPr>
        <p:spPr>
          <a:xfrm>
            <a:off x="2572513" y="1279843"/>
            <a:ext cx="1878474" cy="261610"/>
          </a:xfrm>
          <a:prstGeom prst="rect">
            <a:avLst/>
          </a:prstGeom>
          <a:noFill/>
        </p:spPr>
        <p:txBody>
          <a:bodyPr wrap="square" rtlCol="0">
            <a:spAutoFit/>
          </a:bodyPr>
          <a:lstStyle/>
          <a:p>
            <a:pPr algn="ctr"/>
            <a:r>
              <a:rPr lang="sv-SE" sz="1100" dirty="0"/>
              <a:t>&lt; 100 000 betalningar/år</a:t>
            </a:r>
          </a:p>
        </p:txBody>
      </p:sp>
      <p:sp>
        <p:nvSpPr>
          <p:cNvPr id="9" name="textruta 8"/>
          <p:cNvSpPr txBox="1"/>
          <p:nvPr/>
        </p:nvSpPr>
        <p:spPr>
          <a:xfrm>
            <a:off x="4844657" y="1279843"/>
            <a:ext cx="1878474" cy="261610"/>
          </a:xfrm>
          <a:prstGeom prst="rect">
            <a:avLst/>
          </a:prstGeom>
          <a:noFill/>
        </p:spPr>
        <p:txBody>
          <a:bodyPr wrap="square" rtlCol="0">
            <a:spAutoFit/>
          </a:bodyPr>
          <a:lstStyle/>
          <a:p>
            <a:pPr algn="ctr"/>
            <a:r>
              <a:rPr lang="sv-SE" sz="1100" dirty="0"/>
              <a:t>&gt; 100 000 betalningar/år</a:t>
            </a:r>
          </a:p>
        </p:txBody>
      </p:sp>
      <p:sp>
        <p:nvSpPr>
          <p:cNvPr id="11" name="Rektangel 10"/>
          <p:cNvSpPr/>
          <p:nvPr/>
        </p:nvSpPr>
        <p:spPr>
          <a:xfrm>
            <a:off x="945020" y="1918318"/>
            <a:ext cx="855674" cy="338554"/>
          </a:xfrm>
          <a:prstGeom prst="rect">
            <a:avLst/>
          </a:prstGeom>
          <a:solidFill>
            <a:schemeClr val="bg1">
              <a:lumMod val="75000"/>
            </a:schemeClr>
          </a:solidFill>
        </p:spPr>
        <p:txBody>
          <a:bodyPr wrap="square" lIns="91440" tIns="45720" rIns="91440" bIns="45720">
            <a:spAutoFit/>
          </a:bodyPr>
          <a:lstStyle/>
          <a:p>
            <a:pPr algn="ctr"/>
            <a:r>
              <a:rPr lang="sv-SE" sz="1600" b="1" cap="none" spc="0" dirty="0">
                <a:ln w="0"/>
                <a:solidFill>
                  <a:schemeClr val="tx1"/>
                </a:solidFill>
                <a:effectLst>
                  <a:outerShdw blurRad="38100" dist="19050" dir="2700000" algn="tl" rotWithShape="0">
                    <a:schemeClr val="dk1">
                      <a:alpha val="40000"/>
                    </a:schemeClr>
                  </a:outerShdw>
                </a:effectLst>
              </a:rPr>
              <a:t>SEK</a:t>
            </a:r>
          </a:p>
        </p:txBody>
      </p:sp>
      <p:sp>
        <p:nvSpPr>
          <p:cNvPr id="12" name="Rektangel 11"/>
          <p:cNvSpPr/>
          <p:nvPr/>
        </p:nvSpPr>
        <p:spPr>
          <a:xfrm>
            <a:off x="945020" y="2846572"/>
            <a:ext cx="855674" cy="338554"/>
          </a:xfrm>
          <a:prstGeom prst="rect">
            <a:avLst/>
          </a:prstGeom>
          <a:solidFill>
            <a:schemeClr val="accent5">
              <a:lumMod val="40000"/>
              <a:lumOff val="60000"/>
            </a:schemeClr>
          </a:solidFill>
        </p:spPr>
        <p:txBody>
          <a:bodyPr wrap="square" lIns="91440" tIns="45720" rIns="91440" bIns="45720">
            <a:spAutoFit/>
          </a:bodyPr>
          <a:lstStyle/>
          <a:p>
            <a:pPr algn="ctr"/>
            <a:r>
              <a:rPr lang="sv-SE" sz="1600" b="1" dirty="0">
                <a:ln w="0"/>
                <a:effectLst>
                  <a:outerShdw blurRad="38100" dist="19050" dir="2700000" algn="tl" rotWithShape="0">
                    <a:schemeClr val="dk1">
                      <a:alpha val="40000"/>
                    </a:schemeClr>
                  </a:outerShdw>
                </a:effectLst>
              </a:rPr>
              <a:t>Valuta</a:t>
            </a:r>
            <a:endParaRPr lang="sv-SE" sz="1600" b="1" cap="none" spc="0" dirty="0">
              <a:ln w="0"/>
              <a:solidFill>
                <a:schemeClr val="tx1"/>
              </a:solidFill>
              <a:effectLst>
                <a:outerShdw blurRad="38100" dist="19050" dir="2700000" algn="tl" rotWithShape="0">
                  <a:schemeClr val="dk1">
                    <a:alpha val="40000"/>
                  </a:schemeClr>
                </a:outerShdw>
              </a:effectLst>
            </a:endParaRPr>
          </a:p>
        </p:txBody>
      </p:sp>
      <p:sp>
        <p:nvSpPr>
          <p:cNvPr id="13" name="textruta 12"/>
          <p:cNvSpPr txBox="1"/>
          <p:nvPr/>
        </p:nvSpPr>
        <p:spPr>
          <a:xfrm>
            <a:off x="2475531" y="3533746"/>
            <a:ext cx="1878474" cy="430887"/>
          </a:xfrm>
          <a:prstGeom prst="rect">
            <a:avLst/>
          </a:prstGeom>
          <a:noFill/>
        </p:spPr>
        <p:txBody>
          <a:bodyPr wrap="square" rtlCol="0">
            <a:spAutoFit/>
          </a:bodyPr>
          <a:lstStyle/>
          <a:p>
            <a:pPr algn="ctr"/>
            <a:r>
              <a:rPr lang="sv-SE" sz="1100" dirty="0"/>
              <a:t>&gt; 100 miljoner växlingsvolym (SEK) /år</a:t>
            </a:r>
          </a:p>
        </p:txBody>
      </p:sp>
      <p:sp>
        <p:nvSpPr>
          <p:cNvPr id="14" name="textruta 13"/>
          <p:cNvSpPr txBox="1"/>
          <p:nvPr/>
        </p:nvSpPr>
        <p:spPr>
          <a:xfrm>
            <a:off x="2415584" y="2290112"/>
            <a:ext cx="1878474" cy="230832"/>
          </a:xfrm>
          <a:prstGeom prst="rect">
            <a:avLst/>
          </a:prstGeom>
          <a:noFill/>
        </p:spPr>
        <p:txBody>
          <a:bodyPr wrap="square" rtlCol="0">
            <a:spAutoFit/>
          </a:bodyPr>
          <a:lstStyle/>
          <a:p>
            <a:pPr algn="ctr"/>
            <a:r>
              <a:rPr lang="sv-SE" sz="900" dirty="0"/>
              <a:t>Danske Bank</a:t>
            </a:r>
          </a:p>
        </p:txBody>
      </p:sp>
      <p:sp>
        <p:nvSpPr>
          <p:cNvPr id="15" name="textruta 14"/>
          <p:cNvSpPr txBox="1"/>
          <p:nvPr/>
        </p:nvSpPr>
        <p:spPr>
          <a:xfrm>
            <a:off x="4799137" y="2290112"/>
            <a:ext cx="2023485" cy="230832"/>
          </a:xfrm>
          <a:prstGeom prst="rect">
            <a:avLst/>
          </a:prstGeom>
          <a:noFill/>
        </p:spPr>
        <p:txBody>
          <a:bodyPr wrap="square" rtlCol="0">
            <a:spAutoFit/>
          </a:bodyPr>
          <a:lstStyle/>
          <a:p>
            <a:pPr algn="ctr"/>
            <a:r>
              <a:rPr lang="sv-SE" sz="900" dirty="0"/>
              <a:t>Danske Bank, Swedbank</a:t>
            </a:r>
          </a:p>
        </p:txBody>
      </p:sp>
      <p:sp>
        <p:nvSpPr>
          <p:cNvPr id="16" name="textruta 15"/>
          <p:cNvSpPr txBox="1"/>
          <p:nvPr/>
        </p:nvSpPr>
        <p:spPr>
          <a:xfrm>
            <a:off x="2415584" y="3249145"/>
            <a:ext cx="1878474" cy="230832"/>
          </a:xfrm>
          <a:prstGeom prst="rect">
            <a:avLst/>
          </a:prstGeom>
          <a:noFill/>
        </p:spPr>
        <p:txBody>
          <a:bodyPr wrap="square" rtlCol="0">
            <a:spAutoFit/>
          </a:bodyPr>
          <a:lstStyle/>
          <a:p>
            <a:pPr algn="ctr"/>
            <a:r>
              <a:rPr lang="sv-SE" sz="900" dirty="0"/>
              <a:t>Danske Bank</a:t>
            </a:r>
          </a:p>
        </p:txBody>
      </p:sp>
      <p:sp>
        <p:nvSpPr>
          <p:cNvPr id="17" name="textruta 16"/>
          <p:cNvSpPr txBox="1"/>
          <p:nvPr/>
        </p:nvSpPr>
        <p:spPr>
          <a:xfrm>
            <a:off x="4844657" y="3249145"/>
            <a:ext cx="1878474" cy="230832"/>
          </a:xfrm>
          <a:prstGeom prst="rect">
            <a:avLst/>
          </a:prstGeom>
          <a:noFill/>
        </p:spPr>
        <p:txBody>
          <a:bodyPr wrap="square" rtlCol="0">
            <a:spAutoFit/>
          </a:bodyPr>
          <a:lstStyle/>
          <a:p>
            <a:pPr algn="ctr"/>
            <a:r>
              <a:rPr lang="sv-SE" sz="900" dirty="0"/>
              <a:t>Danske Bank</a:t>
            </a:r>
          </a:p>
        </p:txBody>
      </p:sp>
      <p:sp>
        <p:nvSpPr>
          <p:cNvPr id="18" name="Rektangel 17"/>
          <p:cNvSpPr/>
          <p:nvPr/>
        </p:nvSpPr>
        <p:spPr>
          <a:xfrm>
            <a:off x="829755" y="4264623"/>
            <a:ext cx="1086204" cy="369332"/>
          </a:xfrm>
          <a:prstGeom prst="rect">
            <a:avLst/>
          </a:prstGeom>
          <a:solidFill>
            <a:schemeClr val="accent1">
              <a:lumMod val="20000"/>
              <a:lumOff val="80000"/>
            </a:schemeClr>
          </a:solidFill>
        </p:spPr>
        <p:txBody>
          <a:bodyPr wrap="square" lIns="91440" tIns="45720" rIns="91440" bIns="45720">
            <a:spAutoFit/>
          </a:bodyPr>
          <a:lstStyle/>
          <a:p>
            <a:pPr algn="ctr"/>
            <a:r>
              <a:rPr lang="sv-SE" sz="900" b="1" dirty="0">
                <a:ln w="0"/>
                <a:effectLst>
                  <a:outerShdw blurRad="38100" dist="19050" dir="2700000" algn="tl" rotWithShape="0">
                    <a:schemeClr val="dk1">
                      <a:alpha val="40000"/>
                    </a:schemeClr>
                  </a:outerShdw>
                </a:effectLst>
              </a:rPr>
              <a:t>Kortinlösen m.m.</a:t>
            </a:r>
          </a:p>
        </p:txBody>
      </p:sp>
      <p:sp>
        <p:nvSpPr>
          <p:cNvPr id="19" name="Rektangel 18"/>
          <p:cNvSpPr/>
          <p:nvPr/>
        </p:nvSpPr>
        <p:spPr>
          <a:xfrm>
            <a:off x="2156876" y="4176168"/>
            <a:ext cx="2369126" cy="547181"/>
          </a:xfrm>
          <a:prstGeom prst="rect">
            <a:avLst/>
          </a:prstGeom>
          <a:solidFill>
            <a:schemeClr val="accent1">
              <a:lumMod val="20000"/>
              <a:lumOff val="80000"/>
            </a:schemeClr>
          </a:solidFill>
          <a:ln w="9525"/>
        </p:spPr>
        <p:style>
          <a:lnRef idx="2">
            <a:schemeClr val="dk1"/>
          </a:lnRef>
          <a:fillRef idx="1">
            <a:schemeClr val="lt1"/>
          </a:fillRef>
          <a:effectRef idx="0">
            <a:schemeClr val="dk1"/>
          </a:effectRef>
          <a:fontRef idx="minor">
            <a:schemeClr val="dk1"/>
          </a:fontRef>
        </p:style>
        <p:txBody>
          <a:bodyPr rtlCol="0" anchor="t"/>
          <a:lstStyle/>
          <a:p>
            <a:pPr algn="ctr"/>
            <a:r>
              <a:rPr lang="sv-SE" sz="1000" b="1" dirty="0"/>
              <a:t>Förnyad konkurrensutsättning</a:t>
            </a:r>
          </a:p>
          <a:p>
            <a:pPr algn="ctr"/>
            <a:r>
              <a:rPr lang="sv-SE" sz="700" dirty="0"/>
              <a:t> Myndigheter med behov av Kortinlösen m.m.</a:t>
            </a:r>
            <a:br>
              <a:rPr lang="sv-SE" sz="700" dirty="0"/>
            </a:br>
            <a:r>
              <a:rPr lang="sv-SE" sz="700" i="1" dirty="0"/>
              <a:t>Myndighetspriser</a:t>
            </a:r>
          </a:p>
          <a:p>
            <a:pPr algn="ctr"/>
            <a:r>
              <a:rPr lang="sv-SE" sz="800" dirty="0"/>
              <a:t>Nets, Swedbank, </a:t>
            </a:r>
            <a:r>
              <a:rPr lang="sv-SE" sz="800" dirty="0" err="1"/>
              <a:t>Verifone</a:t>
            </a:r>
            <a:endParaRPr lang="sv-SE" sz="800" dirty="0"/>
          </a:p>
        </p:txBody>
      </p:sp>
      <p:cxnSp>
        <p:nvCxnSpPr>
          <p:cNvPr id="21" name="Rak koppling 20"/>
          <p:cNvCxnSpPr/>
          <p:nvPr/>
        </p:nvCxnSpPr>
        <p:spPr>
          <a:xfrm>
            <a:off x="945020" y="3964633"/>
            <a:ext cx="6351261" cy="0"/>
          </a:xfrm>
          <a:prstGeom prst="line">
            <a:avLst/>
          </a:prstGeom>
          <a:ln w="19050"/>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5403536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6"/>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3"/>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21"/>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8"/>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p:bldP spid="9" grpId="0"/>
      <p:bldP spid="11" grpId="0" animBg="1"/>
      <p:bldP spid="12" grpId="0" animBg="1"/>
      <p:bldP spid="13" grpId="0"/>
      <p:bldP spid="14" grpId="0"/>
      <p:bldP spid="15" grpId="0"/>
      <p:bldP spid="16" grpId="0"/>
      <p:bldP spid="17" grpId="0"/>
      <p:bldP spid="18" grpId="0" animBg="1"/>
      <p:bldP spid="1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061E633-16B4-4BC9-9746-7D1F6D19DB96}"/>
              </a:ext>
            </a:extLst>
          </p:cNvPr>
          <p:cNvSpPr>
            <a:spLocks noGrp="1"/>
          </p:cNvSpPr>
          <p:nvPr>
            <p:ph type="ctrTitle"/>
          </p:nvPr>
        </p:nvSpPr>
        <p:spPr/>
        <p:txBody>
          <a:bodyPr/>
          <a:lstStyle/>
          <a:p>
            <a:r>
              <a:rPr lang="sv-SE" i="1" dirty="0"/>
              <a:t>Block 2 - Kortinlösen m.m.</a:t>
            </a:r>
          </a:p>
        </p:txBody>
      </p:sp>
      <p:sp>
        <p:nvSpPr>
          <p:cNvPr id="3" name="Underrubrik 2">
            <a:extLst>
              <a:ext uri="{FF2B5EF4-FFF2-40B4-BE49-F238E27FC236}">
                <a16:creationId xmlns:a16="http://schemas.microsoft.com/office/drawing/2014/main" id="{BF76F746-B5CD-43A3-876C-A05DD162F2D5}"/>
              </a:ext>
            </a:extLst>
          </p:cNvPr>
          <p:cNvSpPr>
            <a:spLocks noGrp="1"/>
          </p:cNvSpPr>
          <p:nvPr>
            <p:ph type="subTitle" idx="1"/>
          </p:nvPr>
        </p:nvSpPr>
        <p:spPr>
          <a:xfrm>
            <a:off x="950090" y="3815670"/>
            <a:ext cx="6051003" cy="914035"/>
          </a:xfrm>
        </p:spPr>
        <p:txBody>
          <a:bodyPr/>
          <a:lstStyle/>
          <a:p>
            <a:r>
              <a:rPr lang="sv-SE" dirty="0"/>
              <a:t>Utbildning nya ramavtal 9 feb 2023</a:t>
            </a:r>
          </a:p>
          <a:p>
            <a:r>
              <a:rPr lang="sv-SE" sz="1600" b="1" dirty="0"/>
              <a:t>Statens internbank</a:t>
            </a:r>
          </a:p>
        </p:txBody>
      </p:sp>
      <p:pic>
        <p:nvPicPr>
          <p:cNvPr id="4" name="Bild 3" descr="Riksgälden, Swedish national debt office">
            <a:extLst>
              <a:ext uri="{FF2B5EF4-FFF2-40B4-BE49-F238E27FC236}">
                <a16:creationId xmlns:a16="http://schemas.microsoft.com/office/drawing/2014/main" id="{DABB6426-1086-43D2-B2F5-2CD75B51E511}"/>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95110" y="216927"/>
            <a:ext cx="1559890" cy="262785"/>
          </a:xfrm>
          <a:prstGeom prst="rect">
            <a:avLst/>
          </a:prstGeom>
        </p:spPr>
      </p:pic>
    </p:spTree>
    <p:extLst>
      <p:ext uri="{BB962C8B-B14F-4D97-AF65-F5344CB8AC3E}">
        <p14:creationId xmlns:p14="http://schemas.microsoft.com/office/powerpoint/2010/main" val="2050232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1545545" y="333237"/>
            <a:ext cx="5882239" cy="677466"/>
          </a:xfrm>
        </p:spPr>
        <p:txBody>
          <a:bodyPr>
            <a:normAutofit fontScale="90000"/>
          </a:bodyPr>
          <a:lstStyle/>
          <a:p>
            <a:pPr hangingPunct="0">
              <a:spcBef>
                <a:spcPts val="1350"/>
              </a:spcBef>
            </a:pPr>
            <a:r>
              <a:rPr lang="sv-SE" sz="2475" dirty="0">
                <a:solidFill>
                  <a:srgbClr val="000000"/>
                </a:solidFill>
                <a:ea typeface="Times New Roman" panose="02020603050405020304" pitchFamily="18" charset="0"/>
                <a:cs typeface="Arial" panose="020B0604020202020204" pitchFamily="34" charset="0"/>
              </a:rPr>
              <a:t>Upphandlingen för Kortinlösen m.m. </a:t>
            </a:r>
            <a:br>
              <a:rPr lang="sv-SE" sz="1350" dirty="0">
                <a:solidFill>
                  <a:prstClr val="black"/>
                </a:solidFill>
                <a:ea typeface="Times New Roman" panose="02020603050405020304" pitchFamily="18" charset="0"/>
                <a:cs typeface="Times New Roman" panose="02020603050405020304" pitchFamily="18" charset="0"/>
              </a:rPr>
            </a:br>
            <a:endParaRPr lang="sv-SE" dirty="0"/>
          </a:p>
        </p:txBody>
      </p:sp>
      <p:sp>
        <p:nvSpPr>
          <p:cNvPr id="3" name="Platshållare för innehåll 2"/>
          <p:cNvSpPr>
            <a:spLocks noGrp="1"/>
          </p:cNvSpPr>
          <p:nvPr>
            <p:ph idx="13"/>
          </p:nvPr>
        </p:nvSpPr>
        <p:spPr>
          <a:xfrm>
            <a:off x="1545545" y="1241049"/>
            <a:ext cx="6050592" cy="3402806"/>
          </a:xfrm>
        </p:spPr>
        <p:txBody>
          <a:bodyPr>
            <a:normAutofit fontScale="25000" lnSpcReduction="20000"/>
          </a:bodyPr>
          <a:lstStyle/>
          <a:p>
            <a:pPr marL="0" indent="0" hangingPunct="0">
              <a:lnSpc>
                <a:spcPct val="120000"/>
              </a:lnSpc>
              <a:spcBef>
                <a:spcPts val="450"/>
              </a:spcBef>
              <a:spcAft>
                <a:spcPts val="225"/>
              </a:spcAft>
              <a:buNone/>
            </a:pPr>
            <a:r>
              <a:rPr lang="sv-SE" sz="7200" b="1" dirty="0">
                <a:solidFill>
                  <a:prstClr val="black"/>
                </a:solidFill>
                <a:ea typeface="SimHei"/>
                <a:cs typeface="Arial" panose="020B0604020202020204" pitchFamily="34" charset="0"/>
              </a:rPr>
              <a:t>Betaltjänster </a:t>
            </a:r>
            <a:endParaRPr lang="sv-SE" sz="7200" b="1" dirty="0">
              <a:solidFill>
                <a:prstClr val="black"/>
              </a:solidFill>
              <a:ea typeface="SimHei"/>
              <a:cs typeface="Times New Roman" panose="02020603050405020304" pitchFamily="18" charset="0"/>
            </a:endParaRPr>
          </a:p>
          <a:p>
            <a:pPr lvl="0" hangingPunct="0"/>
            <a:r>
              <a:rPr lang="sv-SE" sz="7200" dirty="0">
                <a:solidFill>
                  <a:prstClr val="black"/>
                </a:solidFill>
                <a:ea typeface="Times New Roman" panose="02020603050405020304" pitchFamily="18" charset="0"/>
                <a:cs typeface="Arial" panose="020B0604020202020204" pitchFamily="34" charset="0"/>
              </a:rPr>
              <a:t>Kortinlösen</a:t>
            </a:r>
            <a:endParaRPr lang="sv-SE" sz="7200" dirty="0">
              <a:solidFill>
                <a:prstClr val="black"/>
              </a:solidFill>
              <a:ea typeface="Times New Roman" panose="02020603050405020304" pitchFamily="18" charset="0"/>
              <a:cs typeface="Times New Roman" panose="02020603050405020304" pitchFamily="18" charset="0"/>
            </a:endParaRPr>
          </a:p>
          <a:p>
            <a:pPr lvl="0" hangingPunct="0"/>
            <a:r>
              <a:rPr lang="sv-SE" sz="7200" dirty="0" err="1">
                <a:solidFill>
                  <a:srgbClr val="000000"/>
                </a:solidFill>
                <a:ea typeface="Times New Roman" panose="02020603050405020304" pitchFamily="18" charset="0"/>
                <a:cs typeface="Arial" panose="020B0604020202020204" pitchFamily="34" charset="0"/>
              </a:rPr>
              <a:t>Swish</a:t>
            </a:r>
            <a:r>
              <a:rPr lang="sv-SE" sz="7200" dirty="0">
                <a:solidFill>
                  <a:srgbClr val="000000"/>
                </a:solidFill>
                <a:ea typeface="Times New Roman" panose="02020603050405020304" pitchFamily="18" charset="0"/>
                <a:cs typeface="Arial" panose="020B0604020202020204" pitchFamily="34" charset="0"/>
              </a:rPr>
              <a:t> e-handel</a:t>
            </a:r>
            <a:endParaRPr lang="sv-SE" sz="7200" dirty="0">
              <a:solidFill>
                <a:prstClr val="black"/>
              </a:solidFill>
              <a:ea typeface="Times New Roman" panose="02020603050405020304" pitchFamily="18" charset="0"/>
              <a:cs typeface="Times New Roman" panose="02020603050405020304" pitchFamily="18" charset="0"/>
            </a:endParaRPr>
          </a:p>
          <a:p>
            <a:pPr lvl="0" hangingPunct="0"/>
            <a:r>
              <a:rPr lang="sv-SE" sz="7200" dirty="0">
                <a:solidFill>
                  <a:srgbClr val="000000"/>
                </a:solidFill>
                <a:ea typeface="Times New Roman" panose="02020603050405020304" pitchFamily="18" charset="0"/>
                <a:cs typeface="Arial" panose="020B0604020202020204" pitchFamily="34" charset="0"/>
              </a:rPr>
              <a:t>(Direkt bankbetalning (</a:t>
            </a:r>
            <a:r>
              <a:rPr lang="sv-SE" sz="7200" dirty="0" err="1">
                <a:solidFill>
                  <a:srgbClr val="000000"/>
                </a:solidFill>
                <a:ea typeface="Times New Roman" panose="02020603050405020304" pitchFamily="18" charset="0"/>
                <a:cs typeface="Arial" panose="020B0604020202020204" pitchFamily="34" charset="0"/>
              </a:rPr>
              <a:t>Open</a:t>
            </a:r>
            <a:r>
              <a:rPr lang="sv-SE" sz="7200" dirty="0">
                <a:solidFill>
                  <a:srgbClr val="000000"/>
                </a:solidFill>
                <a:ea typeface="Times New Roman" panose="02020603050405020304" pitchFamily="18" charset="0"/>
                <a:cs typeface="Arial" panose="020B0604020202020204" pitchFamily="34" charset="0"/>
              </a:rPr>
              <a:t> </a:t>
            </a:r>
            <a:r>
              <a:rPr lang="sv-SE" sz="7200" dirty="0" err="1">
                <a:solidFill>
                  <a:srgbClr val="000000"/>
                </a:solidFill>
                <a:ea typeface="Times New Roman" panose="02020603050405020304" pitchFamily="18" charset="0"/>
                <a:cs typeface="Arial" panose="020B0604020202020204" pitchFamily="34" charset="0"/>
              </a:rPr>
              <a:t>banking</a:t>
            </a:r>
            <a:r>
              <a:rPr lang="sv-SE" sz="7200" dirty="0">
                <a:solidFill>
                  <a:srgbClr val="000000"/>
                </a:solidFill>
                <a:ea typeface="Times New Roman" panose="02020603050405020304" pitchFamily="18" charset="0"/>
                <a:cs typeface="Arial" panose="020B0604020202020204" pitchFamily="34" charset="0"/>
              </a:rPr>
              <a:t>/PSD2)</a:t>
            </a:r>
          </a:p>
          <a:p>
            <a:pPr marL="0" indent="0" hangingPunct="0">
              <a:buNone/>
            </a:pPr>
            <a:endParaRPr lang="sv-SE" sz="7200" dirty="0">
              <a:solidFill>
                <a:prstClr val="black"/>
              </a:solidFill>
              <a:ea typeface="Times New Roman" panose="02020603050405020304" pitchFamily="18" charset="0"/>
              <a:cs typeface="Times New Roman" panose="02020603050405020304" pitchFamily="18" charset="0"/>
            </a:endParaRPr>
          </a:p>
          <a:p>
            <a:pPr marL="0" indent="0" hangingPunct="0">
              <a:lnSpc>
                <a:spcPct val="120000"/>
              </a:lnSpc>
              <a:spcBef>
                <a:spcPts val="450"/>
              </a:spcBef>
              <a:spcAft>
                <a:spcPts val="225"/>
              </a:spcAft>
              <a:buNone/>
            </a:pPr>
            <a:r>
              <a:rPr lang="sv-SE" sz="7200" b="1" dirty="0">
                <a:solidFill>
                  <a:prstClr val="black"/>
                </a:solidFill>
                <a:ea typeface="SimHei"/>
                <a:cs typeface="Arial" panose="020B0604020202020204" pitchFamily="34" charset="0"/>
              </a:rPr>
              <a:t>Betalfunktionaliteter</a:t>
            </a:r>
            <a:endParaRPr lang="sv-SE" sz="7200" b="1" dirty="0">
              <a:solidFill>
                <a:prstClr val="black"/>
              </a:solidFill>
              <a:ea typeface="SimHei"/>
              <a:cs typeface="Times New Roman" panose="02020603050405020304" pitchFamily="18" charset="0"/>
            </a:endParaRPr>
          </a:p>
          <a:p>
            <a:pPr lvl="0" hangingPunct="0"/>
            <a:r>
              <a:rPr lang="sv-SE" sz="7200" dirty="0">
                <a:solidFill>
                  <a:srgbClr val="000000"/>
                </a:solidFill>
                <a:ea typeface="Times New Roman" panose="02020603050405020304" pitchFamily="18" charset="0"/>
                <a:cs typeface="Arial" panose="020B0604020202020204" pitchFamily="34" charset="0"/>
              </a:rPr>
              <a:t>Betalväxel</a:t>
            </a:r>
            <a:endParaRPr lang="sv-SE" sz="7200" dirty="0">
              <a:solidFill>
                <a:prstClr val="black"/>
              </a:solidFill>
              <a:ea typeface="Times New Roman" panose="02020603050405020304" pitchFamily="18" charset="0"/>
              <a:cs typeface="Times New Roman" panose="02020603050405020304" pitchFamily="18" charset="0"/>
            </a:endParaRPr>
          </a:p>
          <a:p>
            <a:pPr lvl="0" hangingPunct="0"/>
            <a:r>
              <a:rPr lang="sv-SE" sz="7200" dirty="0">
                <a:solidFill>
                  <a:srgbClr val="000000"/>
                </a:solidFill>
                <a:ea typeface="Times New Roman" panose="02020603050405020304" pitchFamily="18" charset="0"/>
                <a:cs typeface="Arial" panose="020B0604020202020204" pitchFamily="34" charset="0"/>
              </a:rPr>
              <a:t>Betalterminaler</a:t>
            </a:r>
            <a:endParaRPr lang="sv-SE" sz="7200" dirty="0">
              <a:solidFill>
                <a:prstClr val="black"/>
              </a:solidFill>
              <a:ea typeface="Times New Roman" panose="02020603050405020304" pitchFamily="18" charset="0"/>
              <a:cs typeface="Times New Roman" panose="02020603050405020304" pitchFamily="18" charset="0"/>
            </a:endParaRPr>
          </a:p>
          <a:p>
            <a:pPr marL="0" indent="0">
              <a:buNone/>
            </a:pPr>
            <a:endParaRPr lang="sv-SE" dirty="0"/>
          </a:p>
        </p:txBody>
      </p:sp>
    </p:spTree>
    <p:extLst>
      <p:ext uri="{BB962C8B-B14F-4D97-AF65-F5344CB8AC3E}">
        <p14:creationId xmlns:p14="http://schemas.microsoft.com/office/powerpoint/2010/main" val="91350456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Betalfunktionalitet</a:t>
            </a:r>
          </a:p>
        </p:txBody>
      </p:sp>
      <p:sp>
        <p:nvSpPr>
          <p:cNvPr id="3" name="Platshållare för innehåll 2"/>
          <p:cNvSpPr>
            <a:spLocks noGrp="1"/>
          </p:cNvSpPr>
          <p:nvPr>
            <p:ph sz="quarter" idx="13"/>
          </p:nvPr>
        </p:nvSpPr>
        <p:spPr/>
        <p:txBody>
          <a:bodyPr/>
          <a:lstStyle/>
          <a:p>
            <a:pPr>
              <a:spcAft>
                <a:spcPts val="900"/>
              </a:spcAft>
            </a:pPr>
            <a:r>
              <a:rPr lang="sv-SE" sz="1800" dirty="0">
                <a:ea typeface="Times New Roman" panose="02020603050405020304" pitchFamily="18" charset="0"/>
              </a:rPr>
              <a:t>En betalväxel och betalterminal betraktas inte som en Betaltjänst, utan som Betalfunktionalitet och en teknisk lösning för att en Betaltjänst ska kunna integreras och fungera. </a:t>
            </a:r>
          </a:p>
          <a:p>
            <a:pPr>
              <a:spcAft>
                <a:spcPts val="900"/>
              </a:spcAft>
            </a:pPr>
            <a:r>
              <a:rPr lang="sv-SE" sz="1800" dirty="0">
                <a:ea typeface="Times New Roman" panose="02020603050405020304" pitchFamily="18" charset="0"/>
              </a:rPr>
              <a:t>Betalfunktionaliteter är </a:t>
            </a:r>
            <a:r>
              <a:rPr lang="sv-SE" sz="1800" b="1" dirty="0">
                <a:ea typeface="Times New Roman" panose="02020603050405020304" pitchFamily="18" charset="0"/>
              </a:rPr>
              <a:t>inte obligatoriska</a:t>
            </a:r>
            <a:r>
              <a:rPr lang="sv-SE" sz="1800" dirty="0">
                <a:ea typeface="Times New Roman" panose="02020603050405020304" pitchFamily="18" charset="0"/>
              </a:rPr>
              <a:t> att avropa från Riksgäldens ramavtal enligt betalningsförordning (2017:170) om statliga myndigheters betalningar och medelsförvaltning.</a:t>
            </a:r>
          </a:p>
          <a:p>
            <a:pPr marL="135731" lvl="1" indent="0">
              <a:buNone/>
            </a:pPr>
            <a:endParaRPr lang="sv-SE" dirty="0"/>
          </a:p>
          <a:p>
            <a:pPr marL="135731" lvl="1" indent="0">
              <a:buNone/>
            </a:pPr>
            <a:endParaRPr lang="sv-SE" dirty="0"/>
          </a:p>
        </p:txBody>
      </p:sp>
    </p:spTree>
    <p:extLst>
      <p:ext uri="{BB962C8B-B14F-4D97-AF65-F5344CB8AC3E}">
        <p14:creationId xmlns:p14="http://schemas.microsoft.com/office/powerpoint/2010/main" val="15482996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Andra ramavtal</a:t>
            </a:r>
          </a:p>
        </p:txBody>
      </p:sp>
      <p:sp>
        <p:nvSpPr>
          <p:cNvPr id="3" name="Platshållare för innehåll 2"/>
          <p:cNvSpPr>
            <a:spLocks noGrp="1"/>
          </p:cNvSpPr>
          <p:nvPr>
            <p:ph sz="quarter" idx="13"/>
          </p:nvPr>
        </p:nvSpPr>
        <p:spPr/>
        <p:txBody>
          <a:bodyPr/>
          <a:lstStyle/>
          <a:p>
            <a:pPr marL="0" lvl="0" indent="0" defTabSz="914400">
              <a:lnSpc>
                <a:spcPct val="100000"/>
              </a:lnSpc>
              <a:spcBef>
                <a:spcPts val="1800"/>
              </a:spcBef>
              <a:buClr>
                <a:srgbClr val="BE9E55"/>
              </a:buClr>
              <a:buNone/>
            </a:pPr>
            <a:r>
              <a:rPr lang="sv-SE" sz="1800" dirty="0">
                <a:solidFill>
                  <a:srgbClr val="000000"/>
                </a:solidFill>
                <a:ea typeface="Times New Roman" panose="02020603050405020304" pitchFamily="18" charset="0"/>
              </a:rPr>
              <a:t>Tjänster som </a:t>
            </a:r>
            <a:r>
              <a:rPr lang="sv-SE" sz="1800" b="1" i="1" dirty="0">
                <a:solidFill>
                  <a:srgbClr val="000000"/>
                </a:solidFill>
                <a:ea typeface="Times New Roman" panose="02020603050405020304" pitchFamily="18" charset="0"/>
              </a:rPr>
              <a:t>inte</a:t>
            </a:r>
            <a:r>
              <a:rPr lang="sv-SE" sz="1800" b="1" dirty="0">
                <a:solidFill>
                  <a:srgbClr val="000000"/>
                </a:solidFill>
                <a:ea typeface="Times New Roman" panose="02020603050405020304" pitchFamily="18" charset="0"/>
              </a:rPr>
              <a:t> </a:t>
            </a:r>
            <a:r>
              <a:rPr lang="sv-SE" sz="1800" dirty="0">
                <a:solidFill>
                  <a:srgbClr val="000000"/>
                </a:solidFill>
                <a:ea typeface="Times New Roman" panose="02020603050405020304" pitchFamily="18" charset="0"/>
              </a:rPr>
              <a:t>omfattas av upphandlingen </a:t>
            </a:r>
            <a:endParaRPr lang="sv-SE" sz="1800" dirty="0">
              <a:solidFill>
                <a:prstClr val="black"/>
              </a:solidFill>
              <a:ea typeface="Times New Roman" panose="02020603050405020304" pitchFamily="18" charset="0"/>
            </a:endParaRPr>
          </a:p>
          <a:p>
            <a:pPr marL="342900" lvl="0" indent="-342900" defTabSz="914400">
              <a:lnSpc>
                <a:spcPct val="100000"/>
              </a:lnSpc>
              <a:spcBef>
                <a:spcPts val="1800"/>
              </a:spcBef>
              <a:buClr>
                <a:srgbClr val="BE9E55"/>
              </a:buClr>
              <a:buSzPts val="1000"/>
              <a:buFont typeface="Symbol" panose="05050102010706020507" pitchFamily="18" charset="2"/>
              <a:buChar char=""/>
              <a:tabLst>
                <a:tab pos="457200" algn="l"/>
              </a:tabLst>
            </a:pPr>
            <a:r>
              <a:rPr lang="sv-SE" sz="1800" dirty="0">
                <a:solidFill>
                  <a:srgbClr val="000000"/>
                </a:solidFill>
                <a:ea typeface="Times New Roman" panose="02020603050405020304" pitchFamily="18" charset="0"/>
              </a:rPr>
              <a:t>Laddningsbara korttjänster (</a:t>
            </a:r>
            <a:r>
              <a:rPr lang="sv-SE" sz="1800" dirty="0" err="1">
                <a:solidFill>
                  <a:srgbClr val="000000"/>
                </a:solidFill>
                <a:ea typeface="Times New Roman" panose="02020603050405020304" pitchFamily="18" charset="0"/>
              </a:rPr>
              <a:t>prepaid</a:t>
            </a:r>
            <a:r>
              <a:rPr lang="sv-SE" sz="1800" dirty="0">
                <a:solidFill>
                  <a:srgbClr val="000000"/>
                </a:solidFill>
                <a:ea typeface="Times New Roman" panose="02020603050405020304" pitchFamily="18" charset="0"/>
              </a:rPr>
              <a:t>)</a:t>
            </a:r>
          </a:p>
          <a:p>
            <a:pPr marL="342900" lvl="0" indent="-342900" defTabSz="914400">
              <a:lnSpc>
                <a:spcPct val="100000"/>
              </a:lnSpc>
              <a:spcBef>
                <a:spcPts val="1800"/>
              </a:spcBef>
              <a:buClr>
                <a:srgbClr val="BE9E55"/>
              </a:buClr>
              <a:buSzPts val="1000"/>
              <a:buFont typeface="Symbol" panose="05050102010706020507" pitchFamily="18" charset="2"/>
              <a:buChar char=""/>
              <a:tabLst>
                <a:tab pos="457200" algn="l"/>
              </a:tabLst>
            </a:pPr>
            <a:r>
              <a:rPr lang="sv-SE" sz="1800" dirty="0">
                <a:solidFill>
                  <a:srgbClr val="000000"/>
                </a:solidFill>
                <a:ea typeface="Times New Roman" panose="02020603050405020304" pitchFamily="18" charset="0"/>
              </a:rPr>
              <a:t>Betalkort och resekontotjänster</a:t>
            </a:r>
          </a:p>
          <a:p>
            <a:pPr marL="342900" lvl="0" indent="-342900" defTabSz="914400">
              <a:lnSpc>
                <a:spcPct val="100000"/>
              </a:lnSpc>
              <a:spcBef>
                <a:spcPts val="1800"/>
              </a:spcBef>
              <a:buClr>
                <a:srgbClr val="BE9E55"/>
              </a:buClr>
              <a:buSzPts val="1000"/>
              <a:buFont typeface="Symbol" panose="05050102010706020507" pitchFamily="18" charset="2"/>
              <a:buChar char=""/>
              <a:tabLst>
                <a:tab pos="457200" algn="l"/>
              </a:tabLst>
            </a:pPr>
            <a:r>
              <a:rPr lang="sv-SE" sz="1800" dirty="0">
                <a:solidFill>
                  <a:srgbClr val="000000"/>
                </a:solidFill>
                <a:ea typeface="Times New Roman" panose="02020603050405020304" pitchFamily="18" charset="0"/>
              </a:rPr>
              <a:t>Betalningstjänster (bankramavtal)</a:t>
            </a:r>
          </a:p>
          <a:p>
            <a:pPr marL="135731" lvl="1" indent="0">
              <a:buNone/>
            </a:pPr>
            <a:endParaRPr lang="sv-SE" dirty="0"/>
          </a:p>
          <a:p>
            <a:pPr marL="135731" lvl="1" indent="0">
              <a:buNone/>
            </a:pPr>
            <a:endParaRPr lang="sv-SE" dirty="0"/>
          </a:p>
        </p:txBody>
      </p:sp>
    </p:spTree>
    <p:extLst>
      <p:ext uri="{BB962C8B-B14F-4D97-AF65-F5344CB8AC3E}">
        <p14:creationId xmlns:p14="http://schemas.microsoft.com/office/powerpoint/2010/main" val="283026648"/>
      </p:ext>
    </p:extLst>
  </p:cSld>
  <p:clrMapOvr>
    <a:masterClrMapping/>
  </p:clrMapOvr>
</p:sld>
</file>

<file path=ppt/theme/theme1.xml><?xml version="1.0" encoding="utf-8"?>
<a:theme xmlns:a="http://schemas.openxmlformats.org/drawingml/2006/main" name="Riksgälden ljus">
  <a:themeElements>
    <a:clrScheme name="PPT Riksgälden ljus">
      <a:dk1>
        <a:sysClr val="windowText" lastClr="000000"/>
      </a:dk1>
      <a:lt1>
        <a:sysClr val="window" lastClr="FFFFFF"/>
      </a:lt1>
      <a:dk2>
        <a:srgbClr val="585858"/>
      </a:dk2>
      <a:lt2>
        <a:srgbClr val="E7E6E6"/>
      </a:lt2>
      <a:accent1>
        <a:srgbClr val="0062A6"/>
      </a:accent1>
      <a:accent2>
        <a:srgbClr val="585858"/>
      </a:accent2>
      <a:accent3>
        <a:srgbClr val="50823C"/>
      </a:accent3>
      <a:accent4>
        <a:srgbClr val="CC0066"/>
      </a:accent4>
      <a:accent5>
        <a:srgbClr val="FABA00"/>
      </a:accent5>
      <a:accent6>
        <a:srgbClr val="D04200"/>
      </a:accent6>
      <a:hlink>
        <a:srgbClr val="5F5F5F"/>
      </a:hlink>
      <a:folHlink>
        <a:srgbClr val="5F5F5F"/>
      </a:folHlink>
    </a:clrScheme>
    <a:fontScheme name="PPT Riksgälde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Guld">
      <a:srgbClr val="A18646"/>
    </a:custClr>
  </a:custClrLst>
  <a:extLst>
    <a:ext uri="{05A4C25C-085E-4340-85A3-A5531E510DB2}">
      <thm15:themeFamily xmlns:thm15="http://schemas.microsoft.com/office/thememl/2012/main" name="Riksgälden ljus.potx" id="{6FD1D4AD-AB36-4350-B66C-474AF894131C}" vid="{873225E0-8A29-4CF5-832D-8242BAB8EBA2}"/>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Riksgälden ljus</Template>
  <TotalTime>2089</TotalTime>
  <Words>1327</Words>
  <Application>Microsoft Office PowerPoint</Application>
  <PresentationFormat>On-screen Show (16:9)</PresentationFormat>
  <Paragraphs>272</Paragraphs>
  <Slides>29</Slides>
  <Notes>21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29</vt:i4>
      </vt:variant>
    </vt:vector>
  </HeadingPairs>
  <TitlesOfParts>
    <vt:vector size="35" baseType="lpstr">
      <vt:lpstr>Arial</vt:lpstr>
      <vt:lpstr>Calibri</vt:lpstr>
      <vt:lpstr>Garamond</vt:lpstr>
      <vt:lpstr>Symbol</vt:lpstr>
      <vt:lpstr>Times New Roman</vt:lpstr>
      <vt:lpstr>Riksgälden ljus</vt:lpstr>
      <vt:lpstr>Nya ramavtal för betalningstjänster 2022 </vt:lpstr>
      <vt:lpstr>Bakgrund &amp; mål</vt:lpstr>
      <vt:lpstr>Statliga betalningar år 2021</vt:lpstr>
      <vt:lpstr>Nya ramavtal för betaltjänster - uppdelning</vt:lpstr>
      <vt:lpstr>Hur får myndigheten sin leverantör(er) ?</vt:lpstr>
      <vt:lpstr>Block 2 - Kortinlösen m.m.</vt:lpstr>
      <vt:lpstr>Upphandlingen för Kortinlösen m.m.  </vt:lpstr>
      <vt:lpstr>Betalfunktionalitet</vt:lpstr>
      <vt:lpstr>Andra ramavtal</vt:lpstr>
      <vt:lpstr>Samma tidsramar som banktjänster</vt:lpstr>
      <vt:lpstr>Leverantörer</vt:lpstr>
      <vt:lpstr>Förnyad konkurrensutsättning </vt:lpstr>
      <vt:lpstr>Nya ramavtal för kortinlösen m.m. - utfall</vt:lpstr>
      <vt:lpstr>Infrastrukturdelen i ramavtal</vt:lpstr>
      <vt:lpstr>Kravspecifikation Kortinlösen</vt:lpstr>
      <vt:lpstr>Kortinlösentjänsten ska omfatta inlösen av följande korttyper</vt:lpstr>
      <vt:lpstr>Statistik </vt:lpstr>
      <vt:lpstr>Förnyad konkurrensutsättning</vt:lpstr>
      <vt:lpstr>Förnyad konkurrensutsättning</vt:lpstr>
      <vt:lpstr>Instruktioner</vt:lpstr>
      <vt:lpstr>Instruktioner till förnyad konkurrensutsättning </vt:lpstr>
      <vt:lpstr>Utvärdering </vt:lpstr>
      <vt:lpstr> Takpriser   </vt:lpstr>
      <vt:lpstr>Exempel utvärdering transaktioner</vt:lpstr>
      <vt:lpstr>Utvärdering med vikt (faktor)</vt:lpstr>
      <vt:lpstr>Utvärdering upphandling</vt:lpstr>
      <vt:lpstr>Mallar och bilagor på Riksgäldens hemsida </vt:lpstr>
      <vt:lpstr>PowerPoint Presentation</vt:lpstr>
      <vt:lpstr> Frågor ??</vt:lpstr>
    </vt:vector>
  </TitlesOfParts>
  <Company>Riksgalden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Nya ramavtal för betalningstjänster</dc:title>
  <dc:creator>Pantic, Sasa</dc:creator>
  <cp:lastModifiedBy>Holmlund Friberg, Malin</cp:lastModifiedBy>
  <cp:revision>254</cp:revision>
  <dcterms:created xsi:type="dcterms:W3CDTF">2022-05-19T12:39:00Z</dcterms:created>
  <dcterms:modified xsi:type="dcterms:W3CDTF">2023-04-26T13:29:10Z</dcterms:modified>
</cp:coreProperties>
</file>